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16" r:id="rId2"/>
    <p:sldId id="258" r:id="rId3"/>
    <p:sldId id="259" r:id="rId4"/>
    <p:sldId id="262" r:id="rId5"/>
    <p:sldId id="263" r:id="rId6"/>
    <p:sldId id="264" r:id="rId7"/>
    <p:sldId id="265" r:id="rId8"/>
    <p:sldId id="266" r:id="rId9"/>
    <p:sldId id="267" r:id="rId10"/>
    <p:sldId id="270" r:id="rId11"/>
    <p:sldId id="269" r:id="rId12"/>
    <p:sldId id="261" r:id="rId13"/>
    <p:sldId id="271" r:id="rId14"/>
    <p:sldId id="273" r:id="rId15"/>
    <p:sldId id="274" r:id="rId16"/>
    <p:sldId id="313" r:id="rId17"/>
    <p:sldId id="275" r:id="rId18"/>
    <p:sldId id="281" r:id="rId19"/>
    <p:sldId id="277" r:id="rId20"/>
    <p:sldId id="278" r:id="rId21"/>
    <p:sldId id="279" r:id="rId22"/>
    <p:sldId id="280" r:id="rId23"/>
    <p:sldId id="276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90" r:id="rId32"/>
    <p:sldId id="291" r:id="rId33"/>
    <p:sldId id="292" r:id="rId34"/>
    <p:sldId id="293" r:id="rId35"/>
    <p:sldId id="317" r:id="rId36"/>
    <p:sldId id="318" r:id="rId37"/>
    <p:sldId id="294" r:id="rId38"/>
    <p:sldId id="295" r:id="rId39"/>
    <p:sldId id="296" r:id="rId40"/>
    <p:sldId id="319" r:id="rId41"/>
    <p:sldId id="320" r:id="rId42"/>
    <p:sldId id="321" r:id="rId43"/>
    <p:sldId id="260" r:id="rId44"/>
    <p:sldId id="298" r:id="rId45"/>
    <p:sldId id="302" r:id="rId46"/>
    <p:sldId id="303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637" autoAdjust="0"/>
  </p:normalViewPr>
  <p:slideViewPr>
    <p:cSldViewPr>
      <p:cViewPr varScale="1">
        <p:scale>
          <a:sx n="63" d="100"/>
          <a:sy n="63" d="100"/>
        </p:scale>
        <p:origin x="-1500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A4208-9144-480A-AC0A-89EBA0AEF218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082BE-A5D1-44CD-AA0F-172122A235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28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082BE-A5D1-44CD-AA0F-172122A2359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75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082BE-A5D1-44CD-AA0F-172122A2359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51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082BE-A5D1-44CD-AA0F-172122A2359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51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082BE-A5D1-44CD-AA0F-172122A2359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50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mechanical property that may be important to consider is hardness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082BE-A5D1-44CD-AA0F-172122A23595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082BE-A5D1-44CD-AA0F-172122A2359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75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9D1F0243-68F7-4783-B12E-3BA3DF637F63}" type="slidenum">
              <a:rPr lang="en-US" sz="1200" smtClean="0">
                <a:latin typeface="Times New Roman" pitchFamily="18" charset="0"/>
              </a:rPr>
              <a:pPr/>
              <a:t>10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082BE-A5D1-44CD-AA0F-172122A2359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03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082BE-A5D1-44CD-AA0F-172122A2359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31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082BE-A5D1-44CD-AA0F-172122A2359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31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9D1F0243-68F7-4783-B12E-3BA3DF637F63}" type="slidenum">
              <a:rPr lang="en-US" sz="1200" smtClean="0">
                <a:latin typeface="Times New Roman" pitchFamily="18" charset="0"/>
              </a:rPr>
              <a:pPr/>
              <a:t>16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082BE-A5D1-44CD-AA0F-172122A2359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51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082BE-A5D1-44CD-AA0F-172122A2359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51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3B9C-50E7-4D1A-9FAE-19EA0394C0CD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BBD9A-F910-4C32-BDF3-BAE80269E9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1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3B9C-50E7-4D1A-9FAE-19EA0394C0CD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BBD9A-F910-4C32-BDF3-BAE80269E9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43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3B9C-50E7-4D1A-9FAE-19EA0394C0CD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BBD9A-F910-4C32-BDF3-BAE80269E9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98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3B9C-50E7-4D1A-9FAE-19EA0394C0CD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BBD9A-F910-4C32-BDF3-BAE80269E9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3B9C-50E7-4D1A-9FAE-19EA0394C0CD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BBD9A-F910-4C32-BDF3-BAE80269E9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9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3B9C-50E7-4D1A-9FAE-19EA0394C0CD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BBD9A-F910-4C32-BDF3-BAE80269E9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56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3B9C-50E7-4D1A-9FAE-19EA0394C0CD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BBD9A-F910-4C32-BDF3-BAE80269E9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12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3B9C-50E7-4D1A-9FAE-19EA0394C0CD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BBD9A-F910-4C32-BDF3-BAE80269E9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59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3B9C-50E7-4D1A-9FAE-19EA0394C0CD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BBD9A-F910-4C32-BDF3-BAE80269E9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47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3B9C-50E7-4D1A-9FAE-19EA0394C0CD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BBD9A-F910-4C32-BDF3-BAE80269E9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78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3B9C-50E7-4D1A-9FAE-19EA0394C0CD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BBD9A-F910-4C32-BDF3-BAE80269E9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57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63B9C-50E7-4D1A-9FAE-19EA0394C0CD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BBD9A-F910-4C32-BDF3-BAE80269E9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1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gif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hyperlink" Target="http://www.substech.com/dokuwiki/lib/exe/detail.php?id=fracture_toughness&amp;cache=cache&amp;media=toughness.png" TargetMode="External"/><Relationship Id="rId7" Type="http://schemas.openxmlformats.org/officeDocument/2006/relationships/hyperlink" Target="http://www.google.com.tr/url?sa=i&amp;rct=j&amp;q=&amp;esrc=s&amp;frm=1&amp;source=images&amp;cd=&amp;cad=rja&amp;docid=pUrWy0AVUwVhkM&amp;tbnid=OKICvm95Af1VmM:&amp;ved=0CAUQjRw&amp;url=http://www-materials.eng.cam.ac.uk/mpsite/properties/non-IE/toughness.html&amp;ei=JxQAUtWHH4fRsgbww4HoBA&amp;bvm=bv.50165853,d.Yms&amp;psig=AFQjCNEMvUWtDJe4Hk57Sr_uIet1BY4iHA&amp;ust=1375820332671360" TargetMode="External"/><Relationship Id="rId2" Type="http://schemas.openxmlformats.org/officeDocument/2006/relationships/hyperlink" Target="http://www.substech.com/dokuwiki/doku.php?id=tensile_test_and_stress-strain_diagram&amp;DokuWiki=1b4109acdbe82852844a15d1bbae10d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hyperlink" Target="http://www.google.com.tr/url?sa=i&amp;rct=j&amp;q=&amp;esrc=s&amp;frm=1&amp;source=images&amp;cd=&amp;cad=rja&amp;docid=VJIiNRddcy4T1M&amp;tbnid=XHKHCkR5ZbP7sM:&amp;ved=0CAUQjRw&amp;url=http://www.ndt-ed.org/EducationResources/CommunityCollege/Materials/Mechanical/Toughness.htm&amp;ei=fgkAUp3TCYvKswax-4CoBQ&amp;bvm=bv.50165853,d.Yms&amp;psig=AFQjCNEMvUWtDJe4Hk57Sr_uIet1BY4iHA&amp;ust=1375820332671360" TargetMode="Externa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tr/url?sa=i&amp;rct=j&amp;q=&amp;esrc=s&amp;frm=1&amp;source=images&amp;cd=&amp;cad=rja&amp;docid=nfuCjAd2ZrB_sM&amp;tbnid=osjPyzbJi6XRbM:&amp;ved=0CAUQjRw&amp;url=http://www.jewelry-secrets.com/Metals/Rockwell-Scale-vs-Mohs-Scale/Rockwell-Scale-versus-The-Mohs-Scale-of-Hardness.html&amp;ei=VxcAUrWvOczBtAap54CgBw&amp;bvm=bv.50165853,d.Yms&amp;psig=AFQjCNGjwfHVF_wqinIkwPIYjuDMsLVrRw&amp;ust=137582397633431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23528" y="260648"/>
            <a:ext cx="3446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Mechanical Properties</a:t>
            </a:r>
          </a:p>
        </p:txBody>
      </p:sp>
      <p:sp>
        <p:nvSpPr>
          <p:cNvPr id="5" name="Dikdörtgen 4"/>
          <p:cNvSpPr/>
          <p:nvPr/>
        </p:nvSpPr>
        <p:spPr>
          <a:xfrm>
            <a:off x="323528" y="692696"/>
            <a:ext cx="38219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Why mechanical properties?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323528" y="184482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e.g. materials used in</a:t>
            </a:r>
          </a:p>
          <a:p>
            <a:r>
              <a:rPr lang="en-US" dirty="0"/>
              <a:t>building bridges that can</a:t>
            </a:r>
          </a:p>
          <a:p>
            <a:r>
              <a:rPr lang="en-US" dirty="0"/>
              <a:t>hold up automobiles,</a:t>
            </a:r>
          </a:p>
          <a:p>
            <a:r>
              <a:rPr lang="en-US" dirty="0"/>
              <a:t>pedestrians…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49" y="1700808"/>
            <a:ext cx="2621091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ikdörtgen 7"/>
          <p:cNvSpPr/>
          <p:nvPr/>
        </p:nvSpPr>
        <p:spPr>
          <a:xfrm>
            <a:off x="390380" y="6021288"/>
            <a:ext cx="25254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materials for</a:t>
            </a:r>
          </a:p>
          <a:p>
            <a:r>
              <a:rPr lang="en-US" dirty="0" smtClean="0"/>
              <a:t>NASA</a:t>
            </a:r>
            <a:r>
              <a:rPr lang="tr-TR" dirty="0" smtClean="0"/>
              <a:t> </a:t>
            </a:r>
            <a:r>
              <a:rPr lang="en-US" dirty="0" smtClean="0"/>
              <a:t>exploration</a:t>
            </a:r>
            <a:r>
              <a:rPr lang="en-US" dirty="0"/>
              <a:t>…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79" y="3374450"/>
            <a:ext cx="2068537" cy="264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099" y="4087922"/>
            <a:ext cx="16287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096" y="4964117"/>
            <a:ext cx="1600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ikdörtgen 9"/>
          <p:cNvSpPr/>
          <p:nvPr/>
        </p:nvSpPr>
        <p:spPr>
          <a:xfrm>
            <a:off x="2803701" y="5892432"/>
            <a:ext cx="30213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materials for and designing</a:t>
            </a:r>
          </a:p>
          <a:p>
            <a:r>
              <a:rPr lang="en-US" dirty="0"/>
              <a:t>MEMs and NEMs…</a:t>
            </a: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383568"/>
            <a:ext cx="2381205" cy="2943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Dikdörtgen 10"/>
          <p:cNvSpPr/>
          <p:nvPr/>
        </p:nvSpPr>
        <p:spPr>
          <a:xfrm>
            <a:off x="5868144" y="6354097"/>
            <a:ext cx="1750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Space elevators?</a:t>
            </a: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5" y="1556792"/>
            <a:ext cx="1637768" cy="1626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Dikdörtgen 11"/>
          <p:cNvSpPr/>
          <p:nvPr/>
        </p:nvSpPr>
        <p:spPr>
          <a:xfrm>
            <a:off x="7622689" y="1769824"/>
            <a:ext cx="14138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materials for</a:t>
            </a:r>
          </a:p>
          <a:p>
            <a:r>
              <a:rPr lang="en-US" dirty="0"/>
              <a:t>skyscrapers</a:t>
            </a:r>
          </a:p>
          <a:p>
            <a:r>
              <a:rPr lang="en-US" dirty="0"/>
              <a:t>in the Windy</a:t>
            </a:r>
          </a:p>
          <a:p>
            <a:r>
              <a:rPr lang="en-US" dirty="0"/>
              <a:t>City…</a:t>
            </a:r>
          </a:p>
        </p:txBody>
      </p:sp>
      <p:sp>
        <p:nvSpPr>
          <p:cNvPr id="13" name="Dikdörtgen 12"/>
          <p:cNvSpPr/>
          <p:nvPr/>
        </p:nvSpPr>
        <p:spPr>
          <a:xfrm>
            <a:off x="251520" y="1115452"/>
            <a:ext cx="8892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Many materials, when in service, are subjected to forces or loads; examples </a:t>
            </a:r>
            <a:r>
              <a:rPr lang="en-US" dirty="0" err="1" smtClean="0"/>
              <a:t>includ</a:t>
            </a:r>
            <a:r>
              <a:rPr lang="tr-TR" dirty="0" smtClean="0"/>
              <a:t>e….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6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DF902A9A-EF65-42BC-B5C3-F2EDE6BBCC73}" type="slidenum">
              <a:rPr lang="en-US" sz="1200" smtClean="0"/>
              <a:pPr/>
              <a:t>10</a:t>
            </a:fld>
            <a:endParaRPr lang="en-US" sz="1200" smtClean="0"/>
          </a:p>
        </p:txBody>
      </p:sp>
      <p:sp>
        <p:nvSpPr>
          <p:cNvPr id="4099" name="Rectangle 7"/>
          <p:cNvSpPr>
            <a:spLocks noChangeArrowheads="1"/>
          </p:cNvSpPr>
          <p:nvPr/>
        </p:nvSpPr>
        <p:spPr bwMode="auto">
          <a:xfrm>
            <a:off x="812800" y="5029200"/>
            <a:ext cx="33877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/>
              <a:t>Elastic means </a:t>
            </a:r>
            <a:r>
              <a:rPr lang="en-US">
                <a:solidFill>
                  <a:schemeClr val="accent2"/>
                </a:solidFill>
              </a:rPr>
              <a:t>reversible</a:t>
            </a:r>
            <a:r>
              <a:rPr lang="en-US"/>
              <a:t>!</a:t>
            </a:r>
          </a:p>
        </p:txBody>
      </p:sp>
      <p:sp>
        <p:nvSpPr>
          <p:cNvPr id="4100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70609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B050"/>
                </a:solidFill>
                <a:ea typeface="ＭＳ Ｐゴシック" pitchFamily="34" charset="-128"/>
              </a:rPr>
              <a:t>Elastic Deformation</a:t>
            </a:r>
          </a:p>
        </p:txBody>
      </p:sp>
      <p:grpSp>
        <p:nvGrpSpPr>
          <p:cNvPr id="2" name="Group 175"/>
          <p:cNvGrpSpPr>
            <a:grpSpLocks/>
          </p:cNvGrpSpPr>
          <p:nvPr/>
        </p:nvGrpSpPr>
        <p:grpSpPr bwMode="auto">
          <a:xfrm>
            <a:off x="2971800" y="1143000"/>
            <a:ext cx="2959100" cy="3386138"/>
            <a:chOff x="2971800" y="1143000"/>
            <a:chExt cx="2959100" cy="3386138"/>
          </a:xfrm>
        </p:grpSpPr>
        <p:grpSp>
          <p:nvGrpSpPr>
            <p:cNvPr id="4216" name="Group 261"/>
            <p:cNvGrpSpPr>
              <a:grpSpLocks/>
            </p:cNvGrpSpPr>
            <p:nvPr/>
          </p:nvGrpSpPr>
          <p:grpSpPr bwMode="auto">
            <a:xfrm>
              <a:off x="3759200" y="1155700"/>
              <a:ext cx="419100" cy="127000"/>
              <a:chOff x="2368" y="728"/>
              <a:chExt cx="264" cy="80"/>
            </a:xfrm>
          </p:grpSpPr>
          <p:sp>
            <p:nvSpPr>
              <p:cNvPr id="4270" name="Line 221"/>
              <p:cNvSpPr>
                <a:spLocks noChangeShapeType="1"/>
              </p:cNvSpPr>
              <p:nvPr/>
            </p:nvSpPr>
            <p:spPr bwMode="auto">
              <a:xfrm flipV="1">
                <a:off x="2368" y="728"/>
                <a:ext cx="112" cy="8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1" name="Line 222"/>
              <p:cNvSpPr>
                <a:spLocks noChangeShapeType="1"/>
              </p:cNvSpPr>
              <p:nvPr/>
            </p:nvSpPr>
            <p:spPr bwMode="auto">
              <a:xfrm flipV="1">
                <a:off x="2419" y="728"/>
                <a:ext cx="112" cy="8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2" name="Line 223"/>
              <p:cNvSpPr>
                <a:spLocks noChangeShapeType="1"/>
              </p:cNvSpPr>
              <p:nvPr/>
            </p:nvSpPr>
            <p:spPr bwMode="auto">
              <a:xfrm flipV="1">
                <a:off x="2470" y="728"/>
                <a:ext cx="112" cy="8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3" name="Line 224"/>
              <p:cNvSpPr>
                <a:spLocks noChangeShapeType="1"/>
              </p:cNvSpPr>
              <p:nvPr/>
            </p:nvSpPr>
            <p:spPr bwMode="auto">
              <a:xfrm flipV="1">
                <a:off x="2520" y="728"/>
                <a:ext cx="112" cy="8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17" name="Rectangle 5"/>
            <p:cNvSpPr>
              <a:spLocks noChangeArrowheads="1"/>
            </p:cNvSpPr>
            <p:nvPr/>
          </p:nvSpPr>
          <p:spPr bwMode="auto">
            <a:xfrm>
              <a:off x="4114800" y="1143000"/>
              <a:ext cx="1762125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/>
                <a:t>2. Small load</a:t>
              </a:r>
            </a:p>
          </p:txBody>
        </p:sp>
        <p:sp>
          <p:nvSpPr>
            <p:cNvPr id="4218" name="Rectangle 124"/>
            <p:cNvSpPr>
              <a:spLocks noChangeArrowheads="1"/>
            </p:cNvSpPr>
            <p:nvPr/>
          </p:nvSpPr>
          <p:spPr bwMode="auto">
            <a:xfrm>
              <a:off x="3759200" y="1270000"/>
              <a:ext cx="254000" cy="25908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grpSp>
          <p:nvGrpSpPr>
            <p:cNvPr id="4219" name="Group 127"/>
            <p:cNvGrpSpPr>
              <a:grpSpLocks/>
            </p:cNvGrpSpPr>
            <p:nvPr/>
          </p:nvGrpSpPr>
          <p:grpSpPr bwMode="auto">
            <a:xfrm>
              <a:off x="3784600" y="3911600"/>
              <a:ext cx="177800" cy="393700"/>
              <a:chOff x="2384" y="2464"/>
              <a:chExt cx="112" cy="248"/>
            </a:xfrm>
          </p:grpSpPr>
          <p:sp>
            <p:nvSpPr>
              <p:cNvPr id="4268" name="Freeform 125"/>
              <p:cNvSpPr>
                <a:spLocks/>
              </p:cNvSpPr>
              <p:nvPr/>
            </p:nvSpPr>
            <p:spPr bwMode="auto">
              <a:xfrm>
                <a:off x="2384" y="2592"/>
                <a:ext cx="112" cy="120"/>
              </a:xfrm>
              <a:custGeom>
                <a:avLst/>
                <a:gdLst>
                  <a:gd name="T0" fmla="*/ 56 w 112"/>
                  <a:gd name="T1" fmla="*/ 120 h 120"/>
                  <a:gd name="T2" fmla="*/ 0 w 112"/>
                  <a:gd name="T3" fmla="*/ 0 h 120"/>
                  <a:gd name="T4" fmla="*/ 56 w 112"/>
                  <a:gd name="T5" fmla="*/ 40 h 120"/>
                  <a:gd name="T6" fmla="*/ 112 w 112"/>
                  <a:gd name="T7" fmla="*/ 0 h 120"/>
                  <a:gd name="T8" fmla="*/ 56 w 112"/>
                  <a:gd name="T9" fmla="*/ 12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120"/>
                  <a:gd name="T17" fmla="*/ 112 w 112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120">
                    <a:moveTo>
                      <a:pt x="56" y="120"/>
                    </a:moveTo>
                    <a:lnTo>
                      <a:pt x="0" y="0"/>
                    </a:lnTo>
                    <a:lnTo>
                      <a:pt x="56" y="40"/>
                    </a:lnTo>
                    <a:lnTo>
                      <a:pt x="112" y="0"/>
                    </a:lnTo>
                    <a:lnTo>
                      <a:pt x="56" y="12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9" name="Line 126"/>
              <p:cNvSpPr>
                <a:spLocks noChangeShapeType="1"/>
              </p:cNvSpPr>
              <p:nvPr/>
            </p:nvSpPr>
            <p:spPr bwMode="auto">
              <a:xfrm flipV="1">
                <a:off x="2440" y="2464"/>
                <a:ext cx="1" cy="16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20" name="Group 153"/>
            <p:cNvGrpSpPr>
              <a:grpSpLocks/>
            </p:cNvGrpSpPr>
            <p:nvPr/>
          </p:nvGrpSpPr>
          <p:grpSpPr bwMode="auto">
            <a:xfrm>
              <a:off x="4178300" y="1727200"/>
              <a:ext cx="914400" cy="1231900"/>
              <a:chOff x="2632" y="1088"/>
              <a:chExt cx="576" cy="776"/>
            </a:xfrm>
          </p:grpSpPr>
          <p:grpSp>
            <p:nvGrpSpPr>
              <p:cNvPr id="4243" name="Group 132"/>
              <p:cNvGrpSpPr>
                <a:grpSpLocks/>
              </p:cNvGrpSpPr>
              <p:nvPr/>
            </p:nvGrpSpPr>
            <p:grpSpPr bwMode="auto">
              <a:xfrm>
                <a:off x="2632" y="1720"/>
                <a:ext cx="512" cy="144"/>
                <a:chOff x="2632" y="1720"/>
                <a:chExt cx="512" cy="144"/>
              </a:xfrm>
            </p:grpSpPr>
            <p:sp>
              <p:nvSpPr>
                <p:cNvPr id="4264" name="Oval 128"/>
                <p:cNvSpPr>
                  <a:spLocks noChangeArrowheads="1"/>
                </p:cNvSpPr>
                <p:nvPr/>
              </p:nvSpPr>
              <p:spPr bwMode="auto">
                <a:xfrm>
                  <a:off x="2632" y="1720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65" name="Oval 129"/>
                <p:cNvSpPr>
                  <a:spLocks noChangeArrowheads="1"/>
                </p:cNvSpPr>
                <p:nvPr/>
              </p:nvSpPr>
              <p:spPr bwMode="auto">
                <a:xfrm>
                  <a:off x="2752" y="1720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66" name="Oval 130"/>
                <p:cNvSpPr>
                  <a:spLocks noChangeArrowheads="1"/>
                </p:cNvSpPr>
                <p:nvPr/>
              </p:nvSpPr>
              <p:spPr bwMode="auto">
                <a:xfrm>
                  <a:off x="2880" y="1720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67" name="Oval 131"/>
                <p:cNvSpPr>
                  <a:spLocks noChangeArrowheads="1"/>
                </p:cNvSpPr>
                <p:nvPr/>
              </p:nvSpPr>
              <p:spPr bwMode="auto">
                <a:xfrm>
                  <a:off x="3000" y="1720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</p:grpSp>
          <p:grpSp>
            <p:nvGrpSpPr>
              <p:cNvPr id="4244" name="Group 137"/>
              <p:cNvGrpSpPr>
                <a:grpSpLocks/>
              </p:cNvGrpSpPr>
              <p:nvPr/>
            </p:nvGrpSpPr>
            <p:grpSpPr bwMode="auto">
              <a:xfrm>
                <a:off x="2688" y="1560"/>
                <a:ext cx="520" cy="144"/>
                <a:chOff x="2688" y="1560"/>
                <a:chExt cx="520" cy="144"/>
              </a:xfrm>
            </p:grpSpPr>
            <p:sp>
              <p:nvSpPr>
                <p:cNvPr id="4260" name="Oval 133"/>
                <p:cNvSpPr>
                  <a:spLocks noChangeArrowheads="1"/>
                </p:cNvSpPr>
                <p:nvPr/>
              </p:nvSpPr>
              <p:spPr bwMode="auto">
                <a:xfrm>
                  <a:off x="2688" y="1560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61" name="Oval 134"/>
                <p:cNvSpPr>
                  <a:spLocks noChangeArrowheads="1"/>
                </p:cNvSpPr>
                <p:nvPr/>
              </p:nvSpPr>
              <p:spPr bwMode="auto">
                <a:xfrm>
                  <a:off x="2816" y="1560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62" name="Oval 135"/>
                <p:cNvSpPr>
                  <a:spLocks noChangeArrowheads="1"/>
                </p:cNvSpPr>
                <p:nvPr/>
              </p:nvSpPr>
              <p:spPr bwMode="auto">
                <a:xfrm>
                  <a:off x="2936" y="1560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63" name="Oval 136"/>
                <p:cNvSpPr>
                  <a:spLocks noChangeArrowheads="1"/>
                </p:cNvSpPr>
                <p:nvPr/>
              </p:nvSpPr>
              <p:spPr bwMode="auto">
                <a:xfrm>
                  <a:off x="3064" y="1560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</p:grpSp>
          <p:grpSp>
            <p:nvGrpSpPr>
              <p:cNvPr id="4245" name="Group 142"/>
              <p:cNvGrpSpPr>
                <a:grpSpLocks/>
              </p:cNvGrpSpPr>
              <p:nvPr/>
            </p:nvGrpSpPr>
            <p:grpSpPr bwMode="auto">
              <a:xfrm>
                <a:off x="2632" y="1400"/>
                <a:ext cx="512" cy="144"/>
                <a:chOff x="2632" y="1400"/>
                <a:chExt cx="512" cy="144"/>
              </a:xfrm>
            </p:grpSpPr>
            <p:sp>
              <p:nvSpPr>
                <p:cNvPr id="4256" name="Oval 138"/>
                <p:cNvSpPr>
                  <a:spLocks noChangeArrowheads="1"/>
                </p:cNvSpPr>
                <p:nvPr/>
              </p:nvSpPr>
              <p:spPr bwMode="auto">
                <a:xfrm>
                  <a:off x="2632" y="1400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57" name="Oval 139"/>
                <p:cNvSpPr>
                  <a:spLocks noChangeArrowheads="1"/>
                </p:cNvSpPr>
                <p:nvPr/>
              </p:nvSpPr>
              <p:spPr bwMode="auto">
                <a:xfrm>
                  <a:off x="2752" y="1400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58" name="Oval 140"/>
                <p:cNvSpPr>
                  <a:spLocks noChangeArrowheads="1"/>
                </p:cNvSpPr>
                <p:nvPr/>
              </p:nvSpPr>
              <p:spPr bwMode="auto">
                <a:xfrm>
                  <a:off x="2880" y="1400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59" name="Oval 141"/>
                <p:cNvSpPr>
                  <a:spLocks noChangeArrowheads="1"/>
                </p:cNvSpPr>
                <p:nvPr/>
              </p:nvSpPr>
              <p:spPr bwMode="auto">
                <a:xfrm>
                  <a:off x="3000" y="1400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</p:grpSp>
          <p:grpSp>
            <p:nvGrpSpPr>
              <p:cNvPr id="4246" name="Group 147"/>
              <p:cNvGrpSpPr>
                <a:grpSpLocks/>
              </p:cNvGrpSpPr>
              <p:nvPr/>
            </p:nvGrpSpPr>
            <p:grpSpPr bwMode="auto">
              <a:xfrm>
                <a:off x="2688" y="1248"/>
                <a:ext cx="520" cy="144"/>
                <a:chOff x="2688" y="1248"/>
                <a:chExt cx="520" cy="144"/>
              </a:xfrm>
            </p:grpSpPr>
            <p:sp>
              <p:nvSpPr>
                <p:cNvPr id="4252" name="Oval 143"/>
                <p:cNvSpPr>
                  <a:spLocks noChangeArrowheads="1"/>
                </p:cNvSpPr>
                <p:nvPr/>
              </p:nvSpPr>
              <p:spPr bwMode="auto">
                <a:xfrm>
                  <a:off x="2688" y="1248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53" name="Oval 144"/>
                <p:cNvSpPr>
                  <a:spLocks noChangeArrowheads="1"/>
                </p:cNvSpPr>
                <p:nvPr/>
              </p:nvSpPr>
              <p:spPr bwMode="auto">
                <a:xfrm>
                  <a:off x="2816" y="1248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54" name="Oval 145"/>
                <p:cNvSpPr>
                  <a:spLocks noChangeArrowheads="1"/>
                </p:cNvSpPr>
                <p:nvPr/>
              </p:nvSpPr>
              <p:spPr bwMode="auto">
                <a:xfrm>
                  <a:off x="2936" y="1248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55" name="Oval 146"/>
                <p:cNvSpPr>
                  <a:spLocks noChangeArrowheads="1"/>
                </p:cNvSpPr>
                <p:nvPr/>
              </p:nvSpPr>
              <p:spPr bwMode="auto">
                <a:xfrm>
                  <a:off x="3064" y="1248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</p:grpSp>
          <p:grpSp>
            <p:nvGrpSpPr>
              <p:cNvPr id="4247" name="Group 152"/>
              <p:cNvGrpSpPr>
                <a:grpSpLocks/>
              </p:cNvGrpSpPr>
              <p:nvPr/>
            </p:nvGrpSpPr>
            <p:grpSpPr bwMode="auto">
              <a:xfrm>
                <a:off x="2632" y="1088"/>
                <a:ext cx="512" cy="144"/>
                <a:chOff x="2632" y="1088"/>
                <a:chExt cx="512" cy="144"/>
              </a:xfrm>
            </p:grpSpPr>
            <p:sp>
              <p:nvSpPr>
                <p:cNvPr id="4248" name="Oval 148"/>
                <p:cNvSpPr>
                  <a:spLocks noChangeArrowheads="1"/>
                </p:cNvSpPr>
                <p:nvPr/>
              </p:nvSpPr>
              <p:spPr bwMode="auto">
                <a:xfrm>
                  <a:off x="2632" y="1088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49" name="Oval 149"/>
                <p:cNvSpPr>
                  <a:spLocks noChangeArrowheads="1"/>
                </p:cNvSpPr>
                <p:nvPr/>
              </p:nvSpPr>
              <p:spPr bwMode="auto">
                <a:xfrm>
                  <a:off x="2752" y="1088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50" name="Oval 150"/>
                <p:cNvSpPr>
                  <a:spLocks noChangeArrowheads="1"/>
                </p:cNvSpPr>
                <p:nvPr/>
              </p:nvSpPr>
              <p:spPr bwMode="auto">
                <a:xfrm>
                  <a:off x="2880" y="1088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51" name="Oval 151"/>
                <p:cNvSpPr>
                  <a:spLocks noChangeArrowheads="1"/>
                </p:cNvSpPr>
                <p:nvPr/>
              </p:nvSpPr>
              <p:spPr bwMode="auto">
                <a:xfrm>
                  <a:off x="3000" y="1088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</p:grpSp>
        </p:grpSp>
        <p:sp>
          <p:nvSpPr>
            <p:cNvPr id="4221" name="Rectangle 154"/>
            <p:cNvSpPr>
              <a:spLocks noChangeArrowheads="1"/>
            </p:cNvSpPr>
            <p:nvPr/>
          </p:nvSpPr>
          <p:spPr bwMode="auto">
            <a:xfrm>
              <a:off x="4038600" y="4102100"/>
              <a:ext cx="217488" cy="427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800" i="1">
                  <a:solidFill>
                    <a:srgbClr val="000000"/>
                  </a:solidFill>
                </a:rPr>
                <a:t>F</a:t>
              </a:r>
              <a:endParaRPr lang="en-US" i="1"/>
            </a:p>
          </p:txBody>
        </p:sp>
        <p:sp>
          <p:nvSpPr>
            <p:cNvPr id="4222" name="Rectangle 155"/>
            <p:cNvSpPr>
              <a:spLocks noChangeArrowheads="1"/>
            </p:cNvSpPr>
            <p:nvPr/>
          </p:nvSpPr>
          <p:spPr bwMode="auto">
            <a:xfrm>
              <a:off x="3867150" y="2317750"/>
              <a:ext cx="127000" cy="254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4223" name="Line 156"/>
            <p:cNvSpPr>
              <a:spLocks noChangeShapeType="1"/>
            </p:cNvSpPr>
            <p:nvPr/>
          </p:nvSpPr>
          <p:spPr bwMode="auto">
            <a:xfrm>
              <a:off x="3175000" y="3848100"/>
              <a:ext cx="38100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4" name="Line 157"/>
            <p:cNvSpPr>
              <a:spLocks noChangeShapeType="1"/>
            </p:cNvSpPr>
            <p:nvPr/>
          </p:nvSpPr>
          <p:spPr bwMode="auto">
            <a:xfrm>
              <a:off x="3263900" y="3848100"/>
              <a:ext cx="38100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5" name="Line 158"/>
            <p:cNvSpPr>
              <a:spLocks noChangeShapeType="1"/>
            </p:cNvSpPr>
            <p:nvPr/>
          </p:nvSpPr>
          <p:spPr bwMode="auto">
            <a:xfrm>
              <a:off x="3352800" y="3848100"/>
              <a:ext cx="38100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6" name="Line 159"/>
            <p:cNvSpPr>
              <a:spLocks noChangeShapeType="1"/>
            </p:cNvSpPr>
            <p:nvPr/>
          </p:nvSpPr>
          <p:spPr bwMode="auto">
            <a:xfrm>
              <a:off x="3441700" y="3848100"/>
              <a:ext cx="38100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7" name="Line 160"/>
            <p:cNvSpPr>
              <a:spLocks noChangeShapeType="1"/>
            </p:cNvSpPr>
            <p:nvPr/>
          </p:nvSpPr>
          <p:spPr bwMode="auto">
            <a:xfrm>
              <a:off x="3530600" y="3848100"/>
              <a:ext cx="38100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8" name="Line 161"/>
            <p:cNvSpPr>
              <a:spLocks noChangeShapeType="1"/>
            </p:cNvSpPr>
            <p:nvPr/>
          </p:nvSpPr>
          <p:spPr bwMode="auto">
            <a:xfrm>
              <a:off x="3619500" y="3848100"/>
              <a:ext cx="38100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9" name="Line 162"/>
            <p:cNvSpPr>
              <a:spLocks noChangeShapeType="1"/>
            </p:cNvSpPr>
            <p:nvPr/>
          </p:nvSpPr>
          <p:spPr bwMode="auto">
            <a:xfrm>
              <a:off x="3708400" y="3848100"/>
              <a:ext cx="38100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30" name="Group 165"/>
            <p:cNvGrpSpPr>
              <a:grpSpLocks/>
            </p:cNvGrpSpPr>
            <p:nvPr/>
          </p:nvGrpSpPr>
          <p:grpSpPr bwMode="auto">
            <a:xfrm>
              <a:off x="3492500" y="3200400"/>
              <a:ext cx="127000" cy="444500"/>
              <a:chOff x="2200" y="2016"/>
              <a:chExt cx="80" cy="280"/>
            </a:xfrm>
          </p:grpSpPr>
          <p:sp>
            <p:nvSpPr>
              <p:cNvPr id="4241" name="Freeform 163"/>
              <p:cNvSpPr>
                <a:spLocks/>
              </p:cNvSpPr>
              <p:nvPr/>
            </p:nvSpPr>
            <p:spPr bwMode="auto">
              <a:xfrm>
                <a:off x="2200" y="2208"/>
                <a:ext cx="80" cy="88"/>
              </a:xfrm>
              <a:custGeom>
                <a:avLst/>
                <a:gdLst>
                  <a:gd name="T0" fmla="*/ 40 w 80"/>
                  <a:gd name="T1" fmla="*/ 88 h 88"/>
                  <a:gd name="T2" fmla="*/ 0 w 80"/>
                  <a:gd name="T3" fmla="*/ 0 h 88"/>
                  <a:gd name="T4" fmla="*/ 40 w 80"/>
                  <a:gd name="T5" fmla="*/ 32 h 88"/>
                  <a:gd name="T6" fmla="*/ 80 w 80"/>
                  <a:gd name="T7" fmla="*/ 0 h 88"/>
                  <a:gd name="T8" fmla="*/ 40 w 80"/>
                  <a:gd name="T9" fmla="*/ 88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88"/>
                  <a:gd name="T17" fmla="*/ 80 w 80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88">
                    <a:moveTo>
                      <a:pt x="40" y="88"/>
                    </a:moveTo>
                    <a:lnTo>
                      <a:pt x="0" y="0"/>
                    </a:lnTo>
                    <a:lnTo>
                      <a:pt x="40" y="32"/>
                    </a:lnTo>
                    <a:lnTo>
                      <a:pt x="80" y="0"/>
                    </a:lnTo>
                    <a:lnTo>
                      <a:pt x="40" y="88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2" name="Line 164"/>
              <p:cNvSpPr>
                <a:spLocks noChangeShapeType="1"/>
              </p:cNvSpPr>
              <p:nvPr/>
            </p:nvSpPr>
            <p:spPr bwMode="auto">
              <a:xfrm flipV="1">
                <a:off x="2240" y="2016"/>
                <a:ext cx="1" cy="22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31" name="Group 168"/>
            <p:cNvGrpSpPr>
              <a:grpSpLocks/>
            </p:cNvGrpSpPr>
            <p:nvPr/>
          </p:nvGrpSpPr>
          <p:grpSpPr bwMode="auto">
            <a:xfrm>
              <a:off x="3479800" y="3860800"/>
              <a:ext cx="127000" cy="444500"/>
              <a:chOff x="2192" y="2432"/>
              <a:chExt cx="80" cy="280"/>
            </a:xfrm>
          </p:grpSpPr>
          <p:sp>
            <p:nvSpPr>
              <p:cNvPr id="4239" name="Freeform 166"/>
              <p:cNvSpPr>
                <a:spLocks/>
              </p:cNvSpPr>
              <p:nvPr/>
            </p:nvSpPr>
            <p:spPr bwMode="auto">
              <a:xfrm>
                <a:off x="2192" y="2432"/>
                <a:ext cx="80" cy="88"/>
              </a:xfrm>
              <a:custGeom>
                <a:avLst/>
                <a:gdLst>
                  <a:gd name="T0" fmla="*/ 40 w 80"/>
                  <a:gd name="T1" fmla="*/ 0 h 88"/>
                  <a:gd name="T2" fmla="*/ 80 w 80"/>
                  <a:gd name="T3" fmla="*/ 88 h 88"/>
                  <a:gd name="T4" fmla="*/ 40 w 80"/>
                  <a:gd name="T5" fmla="*/ 56 h 88"/>
                  <a:gd name="T6" fmla="*/ 0 w 80"/>
                  <a:gd name="T7" fmla="*/ 88 h 88"/>
                  <a:gd name="T8" fmla="*/ 40 w 80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88"/>
                  <a:gd name="T17" fmla="*/ 80 w 80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88">
                    <a:moveTo>
                      <a:pt x="40" y="0"/>
                    </a:moveTo>
                    <a:lnTo>
                      <a:pt x="80" y="88"/>
                    </a:lnTo>
                    <a:lnTo>
                      <a:pt x="40" y="56"/>
                    </a:lnTo>
                    <a:lnTo>
                      <a:pt x="0" y="88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0" name="Line 167"/>
              <p:cNvSpPr>
                <a:spLocks noChangeShapeType="1"/>
              </p:cNvSpPr>
              <p:nvPr/>
            </p:nvSpPr>
            <p:spPr bwMode="auto">
              <a:xfrm flipV="1">
                <a:off x="2232" y="2488"/>
                <a:ext cx="1" cy="22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32" name="Rectangle 169"/>
            <p:cNvSpPr>
              <a:spLocks noChangeArrowheads="1"/>
            </p:cNvSpPr>
            <p:nvPr/>
          </p:nvSpPr>
          <p:spPr bwMode="auto">
            <a:xfrm>
              <a:off x="2971800" y="3429000"/>
              <a:ext cx="176213" cy="427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800">
                  <a:solidFill>
                    <a:srgbClr val="000000"/>
                  </a:solidFill>
                  <a:latin typeface="Symbol" pitchFamily="18" charset="2"/>
                </a:rPr>
                <a:t>d</a:t>
              </a:r>
              <a:endParaRPr lang="en-US">
                <a:latin typeface="Times" charset="0"/>
              </a:endParaRPr>
            </a:p>
          </p:txBody>
        </p:sp>
        <p:sp>
          <p:nvSpPr>
            <p:cNvPr id="4233" name="Rectangle 170"/>
            <p:cNvSpPr>
              <a:spLocks noChangeArrowheads="1"/>
            </p:cNvSpPr>
            <p:nvPr/>
          </p:nvSpPr>
          <p:spPr bwMode="auto">
            <a:xfrm>
              <a:off x="4171950" y="1720850"/>
              <a:ext cx="889000" cy="1231900"/>
            </a:xfrm>
            <a:prstGeom prst="rect">
              <a:avLst/>
            </a:prstGeom>
            <a:noFill/>
            <a:ln w="12700">
              <a:solidFill>
                <a:srgbClr val="FF66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grpSp>
          <p:nvGrpSpPr>
            <p:cNvPr id="4234" name="Group 173"/>
            <p:cNvGrpSpPr>
              <a:grpSpLocks/>
            </p:cNvGrpSpPr>
            <p:nvPr/>
          </p:nvGrpSpPr>
          <p:grpSpPr bwMode="auto">
            <a:xfrm>
              <a:off x="3937000" y="2298700"/>
              <a:ext cx="381000" cy="165100"/>
              <a:chOff x="2480" y="1448"/>
              <a:chExt cx="240" cy="104"/>
            </a:xfrm>
          </p:grpSpPr>
          <p:sp>
            <p:nvSpPr>
              <p:cNvPr id="4237" name="Freeform 171"/>
              <p:cNvSpPr>
                <a:spLocks/>
              </p:cNvSpPr>
              <p:nvPr/>
            </p:nvSpPr>
            <p:spPr bwMode="auto">
              <a:xfrm>
                <a:off x="2480" y="1448"/>
                <a:ext cx="128" cy="104"/>
              </a:xfrm>
              <a:custGeom>
                <a:avLst/>
                <a:gdLst>
                  <a:gd name="T0" fmla="*/ 0 w 128"/>
                  <a:gd name="T1" fmla="*/ 80 h 104"/>
                  <a:gd name="T2" fmla="*/ 104 w 128"/>
                  <a:gd name="T3" fmla="*/ 0 h 104"/>
                  <a:gd name="T4" fmla="*/ 80 w 128"/>
                  <a:gd name="T5" fmla="*/ 64 h 104"/>
                  <a:gd name="T6" fmla="*/ 128 w 128"/>
                  <a:gd name="T7" fmla="*/ 104 h 104"/>
                  <a:gd name="T8" fmla="*/ 0 w 128"/>
                  <a:gd name="T9" fmla="*/ 80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8"/>
                  <a:gd name="T16" fmla="*/ 0 h 104"/>
                  <a:gd name="T17" fmla="*/ 128 w 128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8" h="104">
                    <a:moveTo>
                      <a:pt x="0" y="80"/>
                    </a:moveTo>
                    <a:lnTo>
                      <a:pt x="104" y="0"/>
                    </a:lnTo>
                    <a:lnTo>
                      <a:pt x="80" y="64"/>
                    </a:lnTo>
                    <a:lnTo>
                      <a:pt x="128" y="10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8" name="Line 172"/>
              <p:cNvSpPr>
                <a:spLocks noChangeShapeType="1"/>
              </p:cNvSpPr>
              <p:nvPr/>
            </p:nvSpPr>
            <p:spPr bwMode="auto">
              <a:xfrm flipV="1">
                <a:off x="2560" y="1472"/>
                <a:ext cx="160" cy="4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35" name="Rectangle 207"/>
            <p:cNvSpPr>
              <a:spLocks noChangeArrowheads="1"/>
            </p:cNvSpPr>
            <p:nvPr/>
          </p:nvSpPr>
          <p:spPr bwMode="auto">
            <a:xfrm>
              <a:off x="5092700" y="1905000"/>
              <a:ext cx="838200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200">
                  <a:solidFill>
                    <a:srgbClr val="990000"/>
                  </a:solidFill>
                </a:rPr>
                <a:t>bonds </a:t>
              </a:r>
              <a:endParaRPr lang="en-US"/>
            </a:p>
          </p:txBody>
        </p:sp>
        <p:sp>
          <p:nvSpPr>
            <p:cNvPr id="4236" name="Rectangle 208"/>
            <p:cNvSpPr>
              <a:spLocks noChangeArrowheads="1"/>
            </p:cNvSpPr>
            <p:nvPr/>
          </p:nvSpPr>
          <p:spPr bwMode="auto">
            <a:xfrm>
              <a:off x="5092700" y="2235200"/>
              <a:ext cx="838200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200">
                  <a:solidFill>
                    <a:srgbClr val="990000"/>
                  </a:solidFill>
                </a:rPr>
                <a:t>stretch</a:t>
              </a:r>
              <a:endParaRPr lang="en-US"/>
            </a:p>
          </p:txBody>
        </p:sp>
      </p:grpSp>
      <p:grpSp>
        <p:nvGrpSpPr>
          <p:cNvPr id="4102" name="Group 174"/>
          <p:cNvGrpSpPr>
            <a:grpSpLocks/>
          </p:cNvGrpSpPr>
          <p:nvPr/>
        </p:nvGrpSpPr>
        <p:grpSpPr bwMode="auto">
          <a:xfrm>
            <a:off x="812800" y="1143000"/>
            <a:ext cx="6845300" cy="2513013"/>
            <a:chOff x="812800" y="1143000"/>
            <a:chExt cx="6845300" cy="2513013"/>
          </a:xfrm>
        </p:grpSpPr>
        <p:sp>
          <p:nvSpPr>
            <p:cNvPr id="4175" name="Line 227"/>
            <p:cNvSpPr>
              <a:spLocks noChangeShapeType="1"/>
            </p:cNvSpPr>
            <p:nvPr/>
          </p:nvSpPr>
          <p:spPr bwMode="auto">
            <a:xfrm>
              <a:off x="812800" y="3656013"/>
              <a:ext cx="6845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176" name="Group 173"/>
            <p:cNvGrpSpPr>
              <a:grpSpLocks/>
            </p:cNvGrpSpPr>
            <p:nvPr/>
          </p:nvGrpSpPr>
          <p:grpSpPr bwMode="auto">
            <a:xfrm>
              <a:off x="1117600" y="1143000"/>
              <a:ext cx="1536700" cy="2513013"/>
              <a:chOff x="1117600" y="1143000"/>
              <a:chExt cx="1536700" cy="2513013"/>
            </a:xfrm>
          </p:grpSpPr>
          <p:sp>
            <p:nvSpPr>
              <p:cNvPr id="4177" name="Rectangle 4"/>
              <p:cNvSpPr>
                <a:spLocks noChangeArrowheads="1"/>
              </p:cNvSpPr>
              <p:nvPr/>
            </p:nvSpPr>
            <p:spPr bwMode="auto">
              <a:xfrm>
                <a:off x="1600200" y="1143000"/>
                <a:ext cx="1050925" cy="365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/>
                  <a:t>1. Initial</a:t>
                </a:r>
              </a:p>
            </p:txBody>
          </p:sp>
          <p:grpSp>
            <p:nvGrpSpPr>
              <p:cNvPr id="4178" name="Group 215"/>
              <p:cNvGrpSpPr>
                <a:grpSpLocks/>
              </p:cNvGrpSpPr>
              <p:nvPr/>
            </p:nvGrpSpPr>
            <p:grpSpPr bwMode="auto">
              <a:xfrm>
                <a:off x="1130300" y="1143000"/>
                <a:ext cx="508000" cy="127000"/>
                <a:chOff x="712" y="720"/>
                <a:chExt cx="320" cy="80"/>
              </a:xfrm>
            </p:grpSpPr>
            <p:sp>
              <p:nvSpPr>
                <p:cNvPr id="4212" name="Line 211"/>
                <p:cNvSpPr>
                  <a:spLocks noChangeShapeType="1"/>
                </p:cNvSpPr>
                <p:nvPr/>
              </p:nvSpPr>
              <p:spPr bwMode="auto">
                <a:xfrm flipV="1">
                  <a:off x="712" y="720"/>
                  <a:ext cx="112" cy="8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13" name="Line 212"/>
                <p:cNvSpPr>
                  <a:spLocks noChangeShapeType="1"/>
                </p:cNvSpPr>
                <p:nvPr/>
              </p:nvSpPr>
              <p:spPr bwMode="auto">
                <a:xfrm flipV="1">
                  <a:off x="784" y="720"/>
                  <a:ext cx="112" cy="8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14" name="Line 213"/>
                <p:cNvSpPr>
                  <a:spLocks noChangeShapeType="1"/>
                </p:cNvSpPr>
                <p:nvPr/>
              </p:nvSpPr>
              <p:spPr bwMode="auto">
                <a:xfrm flipV="1">
                  <a:off x="848" y="720"/>
                  <a:ext cx="112" cy="8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15" name="Line 214"/>
                <p:cNvSpPr>
                  <a:spLocks noChangeShapeType="1"/>
                </p:cNvSpPr>
                <p:nvPr/>
              </p:nvSpPr>
              <p:spPr bwMode="auto">
                <a:xfrm flipV="1">
                  <a:off x="920" y="720"/>
                  <a:ext cx="112" cy="8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179" name="Group 123"/>
              <p:cNvGrpSpPr>
                <a:grpSpLocks/>
              </p:cNvGrpSpPr>
              <p:nvPr/>
            </p:nvGrpSpPr>
            <p:grpSpPr bwMode="auto">
              <a:xfrm>
                <a:off x="1117600" y="1255713"/>
                <a:ext cx="1536700" cy="2400300"/>
                <a:chOff x="704" y="800"/>
                <a:chExt cx="968" cy="1512"/>
              </a:xfrm>
            </p:grpSpPr>
            <p:sp>
              <p:nvSpPr>
                <p:cNvPr id="4180" name="Rectangle 91"/>
                <p:cNvSpPr>
                  <a:spLocks noChangeArrowheads="1"/>
                </p:cNvSpPr>
                <p:nvPr/>
              </p:nvSpPr>
              <p:spPr bwMode="auto">
                <a:xfrm>
                  <a:off x="704" y="800"/>
                  <a:ext cx="216" cy="1512"/>
                </a:xfrm>
                <a:prstGeom prst="rect">
                  <a:avLst/>
                </a:prstGeom>
                <a:solidFill>
                  <a:srgbClr val="66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grpSp>
              <p:nvGrpSpPr>
                <p:cNvPr id="4181" name="Group 117"/>
                <p:cNvGrpSpPr>
                  <a:grpSpLocks/>
                </p:cNvGrpSpPr>
                <p:nvPr/>
              </p:nvGrpSpPr>
              <p:grpSpPr bwMode="auto">
                <a:xfrm>
                  <a:off x="1024" y="1144"/>
                  <a:ext cx="648" cy="648"/>
                  <a:chOff x="1024" y="1144"/>
                  <a:chExt cx="648" cy="648"/>
                </a:xfrm>
              </p:grpSpPr>
              <p:grpSp>
                <p:nvGrpSpPr>
                  <p:cNvPr id="4187" name="Group 96"/>
                  <p:cNvGrpSpPr>
                    <a:grpSpLocks/>
                  </p:cNvGrpSpPr>
                  <p:nvPr/>
                </p:nvGrpSpPr>
                <p:grpSpPr bwMode="auto">
                  <a:xfrm>
                    <a:off x="1024" y="1144"/>
                    <a:ext cx="576" cy="144"/>
                    <a:chOff x="1024" y="1144"/>
                    <a:chExt cx="576" cy="144"/>
                  </a:xfrm>
                </p:grpSpPr>
                <p:sp>
                  <p:nvSpPr>
                    <p:cNvPr id="4208" name="Oval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24" y="1144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209" name="Oval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68" y="1144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210" name="Oval 9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12" y="1144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211" name="Oval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56" y="1144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</p:grpSp>
              <p:grpSp>
                <p:nvGrpSpPr>
                  <p:cNvPr id="4188" name="Group 101"/>
                  <p:cNvGrpSpPr>
                    <a:grpSpLocks/>
                  </p:cNvGrpSpPr>
                  <p:nvPr/>
                </p:nvGrpSpPr>
                <p:grpSpPr bwMode="auto">
                  <a:xfrm>
                    <a:off x="1096" y="1272"/>
                    <a:ext cx="576" cy="144"/>
                    <a:chOff x="1096" y="1272"/>
                    <a:chExt cx="576" cy="144"/>
                  </a:xfrm>
                </p:grpSpPr>
                <p:sp>
                  <p:nvSpPr>
                    <p:cNvPr id="4204" name="Oval 9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96" y="1272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205" name="Oval 9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40" y="1272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206" name="Oval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84" y="1272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207" name="Oval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8" y="1272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</p:grpSp>
              <p:grpSp>
                <p:nvGrpSpPr>
                  <p:cNvPr id="4189" name="Group 106"/>
                  <p:cNvGrpSpPr>
                    <a:grpSpLocks/>
                  </p:cNvGrpSpPr>
                  <p:nvPr/>
                </p:nvGrpSpPr>
                <p:grpSpPr bwMode="auto">
                  <a:xfrm>
                    <a:off x="1024" y="1392"/>
                    <a:ext cx="576" cy="144"/>
                    <a:chOff x="1024" y="1392"/>
                    <a:chExt cx="576" cy="144"/>
                  </a:xfrm>
                </p:grpSpPr>
                <p:sp>
                  <p:nvSpPr>
                    <p:cNvPr id="4200" name="Oval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24" y="1392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201" name="Oval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68" y="1392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202" name="Oval 10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12" y="1392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203" name="Oval 10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56" y="1392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</p:grpSp>
              <p:grpSp>
                <p:nvGrpSpPr>
                  <p:cNvPr id="4190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1096" y="1520"/>
                    <a:ext cx="576" cy="144"/>
                    <a:chOff x="1096" y="1520"/>
                    <a:chExt cx="576" cy="144"/>
                  </a:xfrm>
                </p:grpSpPr>
                <p:sp>
                  <p:nvSpPr>
                    <p:cNvPr id="4196" name="Oval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96" y="1520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197" name="Oval 10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40" y="1520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198" name="Oval 10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84" y="1520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199" name="Oval 1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8" y="1520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</p:grpSp>
              <p:grpSp>
                <p:nvGrpSpPr>
                  <p:cNvPr id="4191" name="Group 116"/>
                  <p:cNvGrpSpPr>
                    <a:grpSpLocks/>
                  </p:cNvGrpSpPr>
                  <p:nvPr/>
                </p:nvGrpSpPr>
                <p:grpSpPr bwMode="auto">
                  <a:xfrm>
                    <a:off x="1024" y="1648"/>
                    <a:ext cx="576" cy="144"/>
                    <a:chOff x="1024" y="1648"/>
                    <a:chExt cx="576" cy="144"/>
                  </a:xfrm>
                </p:grpSpPr>
                <p:sp>
                  <p:nvSpPr>
                    <p:cNvPr id="4192" name="Oval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24" y="1648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193" name="Oval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68" y="1648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194" name="Oval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12" y="1648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195" name="Oval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56" y="1648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</p:grpSp>
            </p:grpSp>
            <p:grpSp>
              <p:nvGrpSpPr>
                <p:cNvPr id="4182" name="Group 120"/>
                <p:cNvGrpSpPr>
                  <a:grpSpLocks/>
                </p:cNvGrpSpPr>
                <p:nvPr/>
              </p:nvGrpSpPr>
              <p:grpSpPr bwMode="auto">
                <a:xfrm>
                  <a:off x="896" y="1408"/>
                  <a:ext cx="240" cy="104"/>
                  <a:chOff x="896" y="1408"/>
                  <a:chExt cx="240" cy="104"/>
                </a:xfrm>
              </p:grpSpPr>
              <p:sp>
                <p:nvSpPr>
                  <p:cNvPr id="4185" name="Freeform 118"/>
                  <p:cNvSpPr>
                    <a:spLocks/>
                  </p:cNvSpPr>
                  <p:nvPr/>
                </p:nvSpPr>
                <p:spPr bwMode="auto">
                  <a:xfrm>
                    <a:off x="896" y="1408"/>
                    <a:ext cx="128" cy="104"/>
                  </a:xfrm>
                  <a:custGeom>
                    <a:avLst/>
                    <a:gdLst>
                      <a:gd name="T0" fmla="*/ 0 w 128"/>
                      <a:gd name="T1" fmla="*/ 80 h 104"/>
                      <a:gd name="T2" fmla="*/ 104 w 128"/>
                      <a:gd name="T3" fmla="*/ 0 h 104"/>
                      <a:gd name="T4" fmla="*/ 80 w 128"/>
                      <a:gd name="T5" fmla="*/ 64 h 104"/>
                      <a:gd name="T6" fmla="*/ 128 w 128"/>
                      <a:gd name="T7" fmla="*/ 104 h 104"/>
                      <a:gd name="T8" fmla="*/ 0 w 128"/>
                      <a:gd name="T9" fmla="*/ 80 h 10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28"/>
                      <a:gd name="T16" fmla="*/ 0 h 104"/>
                      <a:gd name="T17" fmla="*/ 128 w 128"/>
                      <a:gd name="T18" fmla="*/ 104 h 10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28" h="104">
                        <a:moveTo>
                          <a:pt x="0" y="80"/>
                        </a:moveTo>
                        <a:lnTo>
                          <a:pt x="104" y="0"/>
                        </a:lnTo>
                        <a:lnTo>
                          <a:pt x="80" y="64"/>
                        </a:lnTo>
                        <a:lnTo>
                          <a:pt x="128" y="104"/>
                        </a:lnTo>
                        <a:lnTo>
                          <a:pt x="0" y="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86" name="Line 11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76" y="1432"/>
                    <a:ext cx="160" cy="40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83" name="Rectangle 121"/>
                <p:cNvSpPr>
                  <a:spLocks noChangeArrowheads="1"/>
                </p:cNvSpPr>
                <p:nvPr/>
              </p:nvSpPr>
              <p:spPr bwMode="auto">
                <a:xfrm>
                  <a:off x="804" y="1444"/>
                  <a:ext cx="112" cy="10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184" name="Rectangle 122"/>
                <p:cNvSpPr>
                  <a:spLocks noChangeArrowheads="1"/>
                </p:cNvSpPr>
                <p:nvPr/>
              </p:nvSpPr>
              <p:spPr bwMode="auto">
                <a:xfrm>
                  <a:off x="1028" y="1140"/>
                  <a:ext cx="640" cy="648"/>
                </a:xfrm>
                <a:prstGeom prst="rect">
                  <a:avLst/>
                </a:prstGeom>
                <a:noFill/>
                <a:ln w="12700">
                  <a:solidFill>
                    <a:srgbClr val="66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</p:grpSp>
        </p:grpSp>
      </p:grpSp>
      <p:grpSp>
        <p:nvGrpSpPr>
          <p:cNvPr id="25" name="Group 176"/>
          <p:cNvGrpSpPr>
            <a:grpSpLocks/>
          </p:cNvGrpSpPr>
          <p:nvPr/>
        </p:nvGrpSpPr>
        <p:grpSpPr bwMode="auto">
          <a:xfrm>
            <a:off x="6578600" y="1143000"/>
            <a:ext cx="1812925" cy="2511425"/>
            <a:chOff x="6578600" y="1143000"/>
            <a:chExt cx="1812925" cy="2511425"/>
          </a:xfrm>
        </p:grpSpPr>
        <p:sp>
          <p:nvSpPr>
            <p:cNvPr id="4134" name="Rectangle 6"/>
            <p:cNvSpPr>
              <a:spLocks noChangeArrowheads="1"/>
            </p:cNvSpPr>
            <p:nvPr/>
          </p:nvSpPr>
          <p:spPr bwMode="auto">
            <a:xfrm>
              <a:off x="7086600" y="1143000"/>
              <a:ext cx="1304925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/>
                <a:t>3. Unload</a:t>
              </a:r>
            </a:p>
          </p:txBody>
        </p:sp>
        <p:sp>
          <p:nvSpPr>
            <p:cNvPr id="4135" name="Rectangle 209"/>
            <p:cNvSpPr>
              <a:spLocks noChangeArrowheads="1"/>
            </p:cNvSpPr>
            <p:nvPr/>
          </p:nvSpPr>
          <p:spPr bwMode="auto">
            <a:xfrm>
              <a:off x="7073900" y="2806700"/>
              <a:ext cx="1117600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200">
                  <a:solidFill>
                    <a:srgbClr val="770000"/>
                  </a:solidFill>
                </a:rPr>
                <a:t>return to </a:t>
              </a:r>
              <a:endParaRPr lang="en-US"/>
            </a:p>
          </p:txBody>
        </p:sp>
        <p:sp>
          <p:nvSpPr>
            <p:cNvPr id="4136" name="Rectangle 210"/>
            <p:cNvSpPr>
              <a:spLocks noChangeArrowheads="1"/>
            </p:cNvSpPr>
            <p:nvPr/>
          </p:nvSpPr>
          <p:spPr bwMode="auto">
            <a:xfrm>
              <a:off x="7073900" y="3136900"/>
              <a:ext cx="636588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200">
                  <a:solidFill>
                    <a:srgbClr val="770000"/>
                  </a:solidFill>
                </a:rPr>
                <a:t>initial</a:t>
              </a:r>
              <a:endParaRPr lang="en-US"/>
            </a:p>
          </p:txBody>
        </p:sp>
        <p:grpSp>
          <p:nvGrpSpPr>
            <p:cNvPr id="4137" name="Group 220"/>
            <p:cNvGrpSpPr>
              <a:grpSpLocks/>
            </p:cNvGrpSpPr>
            <p:nvPr/>
          </p:nvGrpSpPr>
          <p:grpSpPr bwMode="auto">
            <a:xfrm>
              <a:off x="6578600" y="1152525"/>
              <a:ext cx="508000" cy="114300"/>
              <a:chOff x="4136" y="728"/>
              <a:chExt cx="320" cy="72"/>
            </a:xfrm>
          </p:grpSpPr>
          <p:sp>
            <p:nvSpPr>
              <p:cNvPr id="4171" name="Line 216"/>
              <p:cNvSpPr>
                <a:spLocks noChangeShapeType="1"/>
              </p:cNvSpPr>
              <p:nvPr/>
            </p:nvSpPr>
            <p:spPr bwMode="auto">
              <a:xfrm flipV="1">
                <a:off x="4136" y="728"/>
                <a:ext cx="120" cy="7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2" name="Line 217"/>
              <p:cNvSpPr>
                <a:spLocks noChangeShapeType="1"/>
              </p:cNvSpPr>
              <p:nvPr/>
            </p:nvSpPr>
            <p:spPr bwMode="auto">
              <a:xfrm flipV="1">
                <a:off x="4208" y="728"/>
                <a:ext cx="112" cy="7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3" name="Line 218"/>
              <p:cNvSpPr>
                <a:spLocks noChangeShapeType="1"/>
              </p:cNvSpPr>
              <p:nvPr/>
            </p:nvSpPr>
            <p:spPr bwMode="auto">
              <a:xfrm flipV="1">
                <a:off x="4280" y="728"/>
                <a:ext cx="112" cy="7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4" name="Line 219"/>
              <p:cNvSpPr>
                <a:spLocks noChangeShapeType="1"/>
              </p:cNvSpPr>
              <p:nvPr/>
            </p:nvSpPr>
            <p:spPr bwMode="auto">
              <a:xfrm flipV="1">
                <a:off x="4344" y="728"/>
                <a:ext cx="112" cy="7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38" name="Group 206"/>
            <p:cNvGrpSpPr>
              <a:grpSpLocks/>
            </p:cNvGrpSpPr>
            <p:nvPr/>
          </p:nvGrpSpPr>
          <p:grpSpPr bwMode="auto">
            <a:xfrm>
              <a:off x="6578600" y="1254125"/>
              <a:ext cx="1536700" cy="2400300"/>
              <a:chOff x="4144" y="808"/>
              <a:chExt cx="968" cy="1512"/>
            </a:xfrm>
          </p:grpSpPr>
          <p:sp>
            <p:nvSpPr>
              <p:cNvPr id="4139" name="Rectangle 174"/>
              <p:cNvSpPr>
                <a:spLocks noChangeArrowheads="1"/>
              </p:cNvSpPr>
              <p:nvPr/>
            </p:nvSpPr>
            <p:spPr bwMode="auto">
              <a:xfrm>
                <a:off x="4144" y="808"/>
                <a:ext cx="216" cy="1512"/>
              </a:xfrm>
              <a:prstGeom prst="rect">
                <a:avLst/>
              </a:prstGeom>
              <a:solidFill>
                <a:srgbClr val="66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grpSp>
            <p:nvGrpSpPr>
              <p:cNvPr id="4140" name="Group 200"/>
              <p:cNvGrpSpPr>
                <a:grpSpLocks/>
              </p:cNvGrpSpPr>
              <p:nvPr/>
            </p:nvGrpSpPr>
            <p:grpSpPr bwMode="auto">
              <a:xfrm>
                <a:off x="4464" y="1152"/>
                <a:ext cx="648" cy="640"/>
                <a:chOff x="4464" y="1152"/>
                <a:chExt cx="648" cy="640"/>
              </a:xfrm>
            </p:grpSpPr>
            <p:grpSp>
              <p:nvGrpSpPr>
                <p:cNvPr id="4146" name="Group 179"/>
                <p:cNvGrpSpPr>
                  <a:grpSpLocks/>
                </p:cNvGrpSpPr>
                <p:nvPr/>
              </p:nvGrpSpPr>
              <p:grpSpPr bwMode="auto">
                <a:xfrm>
                  <a:off x="4464" y="1152"/>
                  <a:ext cx="576" cy="144"/>
                  <a:chOff x="4464" y="1152"/>
                  <a:chExt cx="576" cy="144"/>
                </a:xfrm>
              </p:grpSpPr>
              <p:sp>
                <p:nvSpPr>
                  <p:cNvPr id="4167" name="Oval 175"/>
                  <p:cNvSpPr>
                    <a:spLocks noChangeArrowheads="1"/>
                  </p:cNvSpPr>
                  <p:nvPr/>
                </p:nvSpPr>
                <p:spPr bwMode="auto">
                  <a:xfrm>
                    <a:off x="4464" y="1152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68" name="Oval 176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1152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69" name="Oval 177"/>
                  <p:cNvSpPr>
                    <a:spLocks noChangeArrowheads="1"/>
                  </p:cNvSpPr>
                  <p:nvPr/>
                </p:nvSpPr>
                <p:spPr bwMode="auto">
                  <a:xfrm>
                    <a:off x="4752" y="1152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70" name="Oval 178"/>
                  <p:cNvSpPr>
                    <a:spLocks noChangeArrowheads="1"/>
                  </p:cNvSpPr>
                  <p:nvPr/>
                </p:nvSpPr>
                <p:spPr bwMode="auto">
                  <a:xfrm>
                    <a:off x="4896" y="1152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</p:grpSp>
            <p:grpSp>
              <p:nvGrpSpPr>
                <p:cNvPr id="4147" name="Group 184"/>
                <p:cNvGrpSpPr>
                  <a:grpSpLocks/>
                </p:cNvGrpSpPr>
                <p:nvPr/>
              </p:nvGrpSpPr>
              <p:grpSpPr bwMode="auto">
                <a:xfrm>
                  <a:off x="4536" y="1272"/>
                  <a:ext cx="576" cy="144"/>
                  <a:chOff x="4536" y="1272"/>
                  <a:chExt cx="576" cy="144"/>
                </a:xfrm>
              </p:grpSpPr>
              <p:sp>
                <p:nvSpPr>
                  <p:cNvPr id="4163" name="Oval 180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272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64" name="Oval 181"/>
                  <p:cNvSpPr>
                    <a:spLocks noChangeArrowheads="1"/>
                  </p:cNvSpPr>
                  <p:nvPr/>
                </p:nvSpPr>
                <p:spPr bwMode="auto">
                  <a:xfrm>
                    <a:off x="4680" y="1272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65" name="Oval 182"/>
                  <p:cNvSpPr>
                    <a:spLocks noChangeArrowheads="1"/>
                  </p:cNvSpPr>
                  <p:nvPr/>
                </p:nvSpPr>
                <p:spPr bwMode="auto">
                  <a:xfrm>
                    <a:off x="4824" y="1272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66" name="Oval 183"/>
                  <p:cNvSpPr>
                    <a:spLocks noChangeArrowheads="1"/>
                  </p:cNvSpPr>
                  <p:nvPr/>
                </p:nvSpPr>
                <p:spPr bwMode="auto">
                  <a:xfrm>
                    <a:off x="4968" y="1272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</p:grpSp>
            <p:grpSp>
              <p:nvGrpSpPr>
                <p:cNvPr id="4148" name="Group 189"/>
                <p:cNvGrpSpPr>
                  <a:grpSpLocks/>
                </p:cNvGrpSpPr>
                <p:nvPr/>
              </p:nvGrpSpPr>
              <p:grpSpPr bwMode="auto">
                <a:xfrm>
                  <a:off x="4464" y="1400"/>
                  <a:ext cx="576" cy="144"/>
                  <a:chOff x="4464" y="1400"/>
                  <a:chExt cx="576" cy="144"/>
                </a:xfrm>
              </p:grpSpPr>
              <p:sp>
                <p:nvSpPr>
                  <p:cNvPr id="4159" name="Oval 185"/>
                  <p:cNvSpPr>
                    <a:spLocks noChangeArrowheads="1"/>
                  </p:cNvSpPr>
                  <p:nvPr/>
                </p:nvSpPr>
                <p:spPr bwMode="auto">
                  <a:xfrm>
                    <a:off x="4464" y="1400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60" name="Oval 186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1400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61" name="Oval 187"/>
                  <p:cNvSpPr>
                    <a:spLocks noChangeArrowheads="1"/>
                  </p:cNvSpPr>
                  <p:nvPr/>
                </p:nvSpPr>
                <p:spPr bwMode="auto">
                  <a:xfrm>
                    <a:off x="4752" y="1400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62" name="Oval 188"/>
                  <p:cNvSpPr>
                    <a:spLocks noChangeArrowheads="1"/>
                  </p:cNvSpPr>
                  <p:nvPr/>
                </p:nvSpPr>
                <p:spPr bwMode="auto">
                  <a:xfrm>
                    <a:off x="4896" y="1400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</p:grpSp>
            <p:grpSp>
              <p:nvGrpSpPr>
                <p:cNvPr id="4149" name="Group 194"/>
                <p:cNvGrpSpPr>
                  <a:grpSpLocks/>
                </p:cNvGrpSpPr>
                <p:nvPr/>
              </p:nvGrpSpPr>
              <p:grpSpPr bwMode="auto">
                <a:xfrm>
                  <a:off x="4536" y="1520"/>
                  <a:ext cx="576" cy="144"/>
                  <a:chOff x="4536" y="1520"/>
                  <a:chExt cx="576" cy="144"/>
                </a:xfrm>
              </p:grpSpPr>
              <p:sp>
                <p:nvSpPr>
                  <p:cNvPr id="4155" name="Oval 190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520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56" name="Oval 191"/>
                  <p:cNvSpPr>
                    <a:spLocks noChangeArrowheads="1"/>
                  </p:cNvSpPr>
                  <p:nvPr/>
                </p:nvSpPr>
                <p:spPr bwMode="auto">
                  <a:xfrm>
                    <a:off x="4680" y="1520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57" name="Oval 192"/>
                  <p:cNvSpPr>
                    <a:spLocks noChangeArrowheads="1"/>
                  </p:cNvSpPr>
                  <p:nvPr/>
                </p:nvSpPr>
                <p:spPr bwMode="auto">
                  <a:xfrm>
                    <a:off x="4824" y="1520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58" name="Oval 193"/>
                  <p:cNvSpPr>
                    <a:spLocks noChangeArrowheads="1"/>
                  </p:cNvSpPr>
                  <p:nvPr/>
                </p:nvSpPr>
                <p:spPr bwMode="auto">
                  <a:xfrm>
                    <a:off x="4968" y="1520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</p:grpSp>
            <p:grpSp>
              <p:nvGrpSpPr>
                <p:cNvPr id="4150" name="Group 199"/>
                <p:cNvGrpSpPr>
                  <a:grpSpLocks/>
                </p:cNvGrpSpPr>
                <p:nvPr/>
              </p:nvGrpSpPr>
              <p:grpSpPr bwMode="auto">
                <a:xfrm>
                  <a:off x="4464" y="1648"/>
                  <a:ext cx="576" cy="144"/>
                  <a:chOff x="4464" y="1648"/>
                  <a:chExt cx="576" cy="144"/>
                </a:xfrm>
              </p:grpSpPr>
              <p:sp>
                <p:nvSpPr>
                  <p:cNvPr id="4151" name="Oval 195"/>
                  <p:cNvSpPr>
                    <a:spLocks noChangeArrowheads="1"/>
                  </p:cNvSpPr>
                  <p:nvPr/>
                </p:nvSpPr>
                <p:spPr bwMode="auto">
                  <a:xfrm>
                    <a:off x="4464" y="1648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52" name="Oval 196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1648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53" name="Oval 197"/>
                  <p:cNvSpPr>
                    <a:spLocks noChangeArrowheads="1"/>
                  </p:cNvSpPr>
                  <p:nvPr/>
                </p:nvSpPr>
                <p:spPr bwMode="auto">
                  <a:xfrm>
                    <a:off x="4752" y="1648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54" name="Oval 198"/>
                  <p:cNvSpPr>
                    <a:spLocks noChangeArrowheads="1"/>
                  </p:cNvSpPr>
                  <p:nvPr/>
                </p:nvSpPr>
                <p:spPr bwMode="auto">
                  <a:xfrm>
                    <a:off x="4896" y="1648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</p:grpSp>
          </p:grpSp>
          <p:grpSp>
            <p:nvGrpSpPr>
              <p:cNvPr id="4141" name="Group 203"/>
              <p:cNvGrpSpPr>
                <a:grpSpLocks/>
              </p:cNvGrpSpPr>
              <p:nvPr/>
            </p:nvGrpSpPr>
            <p:grpSpPr bwMode="auto">
              <a:xfrm>
                <a:off x="4336" y="1416"/>
                <a:ext cx="240" cy="104"/>
                <a:chOff x="4336" y="1416"/>
                <a:chExt cx="240" cy="104"/>
              </a:xfrm>
            </p:grpSpPr>
            <p:sp>
              <p:nvSpPr>
                <p:cNvPr id="4144" name="Freeform 201"/>
                <p:cNvSpPr>
                  <a:spLocks/>
                </p:cNvSpPr>
                <p:nvPr/>
              </p:nvSpPr>
              <p:spPr bwMode="auto">
                <a:xfrm>
                  <a:off x="4336" y="1416"/>
                  <a:ext cx="128" cy="104"/>
                </a:xfrm>
                <a:custGeom>
                  <a:avLst/>
                  <a:gdLst>
                    <a:gd name="T0" fmla="*/ 0 w 128"/>
                    <a:gd name="T1" fmla="*/ 80 h 104"/>
                    <a:gd name="T2" fmla="*/ 104 w 128"/>
                    <a:gd name="T3" fmla="*/ 0 h 104"/>
                    <a:gd name="T4" fmla="*/ 80 w 128"/>
                    <a:gd name="T5" fmla="*/ 64 h 104"/>
                    <a:gd name="T6" fmla="*/ 128 w 128"/>
                    <a:gd name="T7" fmla="*/ 104 h 104"/>
                    <a:gd name="T8" fmla="*/ 0 w 128"/>
                    <a:gd name="T9" fmla="*/ 80 h 1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8"/>
                    <a:gd name="T16" fmla="*/ 0 h 104"/>
                    <a:gd name="T17" fmla="*/ 128 w 128"/>
                    <a:gd name="T18" fmla="*/ 104 h 1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8" h="104">
                      <a:moveTo>
                        <a:pt x="0" y="80"/>
                      </a:moveTo>
                      <a:lnTo>
                        <a:pt x="104" y="0"/>
                      </a:lnTo>
                      <a:lnTo>
                        <a:pt x="80" y="64"/>
                      </a:lnTo>
                      <a:lnTo>
                        <a:pt x="128" y="104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45" name="Line 202"/>
                <p:cNvSpPr>
                  <a:spLocks noChangeShapeType="1"/>
                </p:cNvSpPr>
                <p:nvPr/>
              </p:nvSpPr>
              <p:spPr bwMode="auto">
                <a:xfrm flipV="1">
                  <a:off x="4416" y="1440"/>
                  <a:ext cx="160" cy="4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142" name="Rectangle 204"/>
              <p:cNvSpPr>
                <a:spLocks noChangeArrowheads="1"/>
              </p:cNvSpPr>
              <p:nvPr/>
            </p:nvSpPr>
            <p:spPr bwMode="auto">
              <a:xfrm>
                <a:off x="4244" y="1452"/>
                <a:ext cx="104" cy="9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4143" name="Rectangle 205"/>
              <p:cNvSpPr>
                <a:spLocks noChangeArrowheads="1"/>
              </p:cNvSpPr>
              <p:nvPr/>
            </p:nvSpPr>
            <p:spPr bwMode="auto">
              <a:xfrm>
                <a:off x="4468" y="1140"/>
                <a:ext cx="640" cy="656"/>
              </a:xfrm>
              <a:prstGeom prst="rect">
                <a:avLst/>
              </a:prstGeom>
              <a:noFill/>
              <a:ln w="12700">
                <a:solidFill>
                  <a:srgbClr val="66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</p:grpSp>
      </p:grpSp>
      <p:sp>
        <p:nvSpPr>
          <p:cNvPr id="4104" name="Rectangle 237"/>
          <p:cNvSpPr>
            <a:spLocks noChangeArrowheads="1"/>
          </p:cNvSpPr>
          <p:nvPr/>
        </p:nvSpPr>
        <p:spPr bwMode="auto">
          <a:xfrm>
            <a:off x="4711700" y="4318000"/>
            <a:ext cx="21748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800" i="1">
                <a:solidFill>
                  <a:srgbClr val="000000"/>
                </a:solidFill>
              </a:rPr>
              <a:t>F</a:t>
            </a:r>
            <a:endParaRPr lang="en-US" i="1"/>
          </a:p>
        </p:txBody>
      </p:sp>
      <p:sp>
        <p:nvSpPr>
          <p:cNvPr id="4105" name="Rectangle 241"/>
          <p:cNvSpPr>
            <a:spLocks noChangeArrowheads="1"/>
          </p:cNvSpPr>
          <p:nvPr/>
        </p:nvSpPr>
        <p:spPr bwMode="auto">
          <a:xfrm>
            <a:off x="6781800" y="5702300"/>
            <a:ext cx="17621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800">
                <a:solidFill>
                  <a:srgbClr val="000000"/>
                </a:solidFill>
                <a:latin typeface="Symbol" pitchFamily="18" charset="2"/>
              </a:rPr>
              <a:t>d</a:t>
            </a:r>
            <a:endParaRPr lang="en-US">
              <a:latin typeface="Times" charset="0"/>
            </a:endParaRPr>
          </a:p>
        </p:txBody>
      </p:sp>
      <p:grpSp>
        <p:nvGrpSpPr>
          <p:cNvPr id="163" name="Group 193"/>
          <p:cNvGrpSpPr>
            <a:grpSpLocks/>
          </p:cNvGrpSpPr>
          <p:nvPr/>
        </p:nvGrpSpPr>
        <p:grpSpPr bwMode="auto">
          <a:xfrm>
            <a:off x="6108700" y="4445000"/>
            <a:ext cx="862013" cy="596900"/>
            <a:chOff x="6108700" y="4445000"/>
            <a:chExt cx="862013" cy="596900"/>
          </a:xfrm>
        </p:grpSpPr>
        <p:sp>
          <p:nvSpPr>
            <p:cNvPr id="4132" name="Rectangle 255"/>
            <p:cNvSpPr>
              <a:spLocks noChangeArrowheads="1"/>
            </p:cNvSpPr>
            <p:nvPr/>
          </p:nvSpPr>
          <p:spPr bwMode="auto">
            <a:xfrm>
              <a:off x="6108700" y="4445000"/>
              <a:ext cx="86201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660000"/>
                  </a:solidFill>
                </a:rPr>
                <a:t>Linear- </a:t>
              </a:r>
              <a:endParaRPr lang="en-US"/>
            </a:p>
          </p:txBody>
        </p:sp>
        <p:sp>
          <p:nvSpPr>
            <p:cNvPr id="4133" name="Rectangle 256"/>
            <p:cNvSpPr>
              <a:spLocks noChangeArrowheads="1"/>
            </p:cNvSpPr>
            <p:nvPr/>
          </p:nvSpPr>
          <p:spPr bwMode="auto">
            <a:xfrm>
              <a:off x="6108700" y="4737100"/>
              <a:ext cx="7207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660000"/>
                  </a:solidFill>
                </a:rPr>
                <a:t>elastic</a:t>
              </a:r>
              <a:endParaRPr lang="en-US"/>
            </a:p>
          </p:txBody>
        </p:sp>
      </p:grpSp>
      <p:grpSp>
        <p:nvGrpSpPr>
          <p:cNvPr id="4107" name="Group 233"/>
          <p:cNvGrpSpPr>
            <a:grpSpLocks/>
          </p:cNvGrpSpPr>
          <p:nvPr/>
        </p:nvGrpSpPr>
        <p:grpSpPr bwMode="auto">
          <a:xfrm>
            <a:off x="4965700" y="4445000"/>
            <a:ext cx="152400" cy="1536700"/>
            <a:chOff x="3128" y="2800"/>
            <a:chExt cx="96" cy="968"/>
          </a:xfrm>
        </p:grpSpPr>
        <p:sp>
          <p:nvSpPr>
            <p:cNvPr id="4130" name="Freeform 231"/>
            <p:cNvSpPr>
              <a:spLocks/>
            </p:cNvSpPr>
            <p:nvPr/>
          </p:nvSpPr>
          <p:spPr bwMode="auto">
            <a:xfrm>
              <a:off x="3128" y="2800"/>
              <a:ext cx="96" cy="104"/>
            </a:xfrm>
            <a:custGeom>
              <a:avLst/>
              <a:gdLst>
                <a:gd name="T0" fmla="*/ 48 w 96"/>
                <a:gd name="T1" fmla="*/ 0 h 104"/>
                <a:gd name="T2" fmla="*/ 96 w 96"/>
                <a:gd name="T3" fmla="*/ 104 h 104"/>
                <a:gd name="T4" fmla="*/ 48 w 96"/>
                <a:gd name="T5" fmla="*/ 72 h 104"/>
                <a:gd name="T6" fmla="*/ 0 w 96"/>
                <a:gd name="T7" fmla="*/ 104 h 104"/>
                <a:gd name="T8" fmla="*/ 48 w 96"/>
                <a:gd name="T9" fmla="*/ 0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104"/>
                <a:gd name="T17" fmla="*/ 96 w 96"/>
                <a:gd name="T18" fmla="*/ 104 h 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104">
                  <a:moveTo>
                    <a:pt x="48" y="0"/>
                  </a:moveTo>
                  <a:lnTo>
                    <a:pt x="96" y="104"/>
                  </a:lnTo>
                  <a:lnTo>
                    <a:pt x="48" y="72"/>
                  </a:lnTo>
                  <a:lnTo>
                    <a:pt x="0" y="10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31" name="Line 232"/>
            <p:cNvSpPr>
              <a:spLocks noChangeShapeType="1"/>
            </p:cNvSpPr>
            <p:nvPr/>
          </p:nvSpPr>
          <p:spPr bwMode="auto">
            <a:xfrm flipV="1">
              <a:off x="3176" y="2872"/>
              <a:ext cx="1" cy="89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08" name="Group 236"/>
          <p:cNvGrpSpPr>
            <a:grpSpLocks/>
          </p:cNvGrpSpPr>
          <p:nvPr/>
        </p:nvGrpSpPr>
        <p:grpSpPr bwMode="auto">
          <a:xfrm>
            <a:off x="5029200" y="5905500"/>
            <a:ext cx="1752600" cy="152400"/>
            <a:chOff x="3168" y="3720"/>
            <a:chExt cx="1104" cy="96"/>
          </a:xfrm>
        </p:grpSpPr>
        <p:sp>
          <p:nvSpPr>
            <p:cNvPr id="4128" name="Freeform 234"/>
            <p:cNvSpPr>
              <a:spLocks/>
            </p:cNvSpPr>
            <p:nvPr/>
          </p:nvSpPr>
          <p:spPr bwMode="auto">
            <a:xfrm>
              <a:off x="4168" y="3720"/>
              <a:ext cx="104" cy="96"/>
            </a:xfrm>
            <a:custGeom>
              <a:avLst/>
              <a:gdLst>
                <a:gd name="T0" fmla="*/ 104 w 104"/>
                <a:gd name="T1" fmla="*/ 48 h 96"/>
                <a:gd name="T2" fmla="*/ 0 w 104"/>
                <a:gd name="T3" fmla="*/ 96 h 96"/>
                <a:gd name="T4" fmla="*/ 32 w 104"/>
                <a:gd name="T5" fmla="*/ 48 h 96"/>
                <a:gd name="T6" fmla="*/ 0 w 104"/>
                <a:gd name="T7" fmla="*/ 0 h 96"/>
                <a:gd name="T8" fmla="*/ 104 w 104"/>
                <a:gd name="T9" fmla="*/ 48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"/>
                <a:gd name="T16" fmla="*/ 0 h 96"/>
                <a:gd name="T17" fmla="*/ 104 w 104"/>
                <a:gd name="T18" fmla="*/ 96 h 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" h="96">
                  <a:moveTo>
                    <a:pt x="104" y="48"/>
                  </a:moveTo>
                  <a:lnTo>
                    <a:pt x="0" y="96"/>
                  </a:lnTo>
                  <a:lnTo>
                    <a:pt x="32" y="48"/>
                  </a:lnTo>
                  <a:lnTo>
                    <a:pt x="0" y="0"/>
                  </a:lnTo>
                  <a:lnTo>
                    <a:pt x="104" y="4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9" name="Line 235"/>
            <p:cNvSpPr>
              <a:spLocks noChangeShapeType="1"/>
            </p:cNvSpPr>
            <p:nvPr/>
          </p:nvSpPr>
          <p:spPr bwMode="auto">
            <a:xfrm>
              <a:off x="3168" y="3768"/>
              <a:ext cx="1032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6" name="Group 186"/>
          <p:cNvGrpSpPr>
            <a:grpSpLocks/>
          </p:cNvGrpSpPr>
          <p:nvPr/>
        </p:nvGrpSpPr>
        <p:grpSpPr bwMode="auto">
          <a:xfrm>
            <a:off x="5029200" y="4233863"/>
            <a:ext cx="1243013" cy="1757362"/>
            <a:chOff x="5029200" y="4233672"/>
            <a:chExt cx="1243584" cy="1757172"/>
          </a:xfrm>
        </p:grpSpPr>
        <p:grpSp>
          <p:nvGrpSpPr>
            <p:cNvPr id="167" name="Group 240"/>
            <p:cNvGrpSpPr>
              <a:grpSpLocks/>
            </p:cNvGrpSpPr>
            <p:nvPr/>
          </p:nvGrpSpPr>
          <p:grpSpPr bwMode="auto">
            <a:xfrm>
              <a:off x="5047425" y="4737985"/>
              <a:ext cx="881063" cy="1231899"/>
              <a:chOff x="3168" y="2944"/>
              <a:chExt cx="584" cy="816"/>
            </a:xfrm>
            <a:solidFill>
              <a:srgbClr val="CC0000"/>
            </a:solidFill>
          </p:grpSpPr>
          <p:sp>
            <p:nvSpPr>
              <p:cNvPr id="190" name="Freeform 238"/>
              <p:cNvSpPr>
                <a:spLocks/>
              </p:cNvSpPr>
              <p:nvPr/>
            </p:nvSpPr>
            <p:spPr bwMode="auto">
              <a:xfrm>
                <a:off x="3640" y="2944"/>
                <a:ext cx="112" cy="128"/>
              </a:xfrm>
              <a:custGeom>
                <a:avLst/>
                <a:gdLst/>
                <a:ahLst/>
                <a:cxnLst>
                  <a:cxn ang="0">
                    <a:pos x="112" y="0"/>
                  </a:cxn>
                  <a:cxn ang="0">
                    <a:pos x="88" y="128"/>
                  </a:cxn>
                  <a:cxn ang="0">
                    <a:pos x="64" y="64"/>
                  </a:cxn>
                  <a:cxn ang="0">
                    <a:pos x="0" y="64"/>
                  </a:cxn>
                  <a:cxn ang="0">
                    <a:pos x="112" y="0"/>
                  </a:cxn>
                </a:cxnLst>
                <a:rect l="0" t="0" r="r" b="b"/>
                <a:pathLst>
                  <a:path w="112" h="128">
                    <a:moveTo>
                      <a:pt x="112" y="0"/>
                    </a:moveTo>
                    <a:lnTo>
                      <a:pt x="88" y="128"/>
                    </a:lnTo>
                    <a:lnTo>
                      <a:pt x="64" y="64"/>
                    </a:lnTo>
                    <a:lnTo>
                      <a:pt x="0" y="64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12700">
                <a:solidFill>
                  <a:srgbClr val="CC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191" name="Line 239"/>
              <p:cNvSpPr>
                <a:spLocks noChangeShapeType="1"/>
              </p:cNvSpPr>
              <p:nvPr/>
            </p:nvSpPr>
            <p:spPr bwMode="auto">
              <a:xfrm flipV="1">
                <a:off x="3168" y="3008"/>
                <a:ext cx="536" cy="752"/>
              </a:xfrm>
              <a:prstGeom prst="line">
                <a:avLst/>
              </a:prstGeom>
              <a:grp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</p:grpSp>
        <p:cxnSp>
          <p:nvCxnSpPr>
            <p:cNvPr id="4127" name="Straight Connector 188"/>
            <p:cNvCxnSpPr>
              <a:cxnSpLocks noChangeShapeType="1"/>
            </p:cNvCxnSpPr>
            <p:nvPr/>
          </p:nvCxnSpPr>
          <p:spPr bwMode="auto">
            <a:xfrm rot="5400000" flipH="1" flipV="1">
              <a:off x="4772406" y="4490466"/>
              <a:ext cx="1757172" cy="124358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8" name="Group 191"/>
          <p:cNvGrpSpPr>
            <a:grpSpLocks/>
          </p:cNvGrpSpPr>
          <p:nvPr/>
        </p:nvGrpSpPr>
        <p:grpSpPr bwMode="auto">
          <a:xfrm>
            <a:off x="5057775" y="5168900"/>
            <a:ext cx="3306763" cy="800100"/>
            <a:chOff x="5057775" y="5168900"/>
            <a:chExt cx="3306763" cy="800100"/>
          </a:xfrm>
        </p:grpSpPr>
        <p:grpSp>
          <p:nvGrpSpPr>
            <p:cNvPr id="4114" name="Group 251"/>
            <p:cNvGrpSpPr>
              <a:grpSpLocks/>
            </p:cNvGrpSpPr>
            <p:nvPr/>
          </p:nvGrpSpPr>
          <p:grpSpPr bwMode="auto">
            <a:xfrm>
              <a:off x="5057775" y="5168900"/>
              <a:ext cx="1981200" cy="800100"/>
              <a:chOff x="3180" y="3256"/>
              <a:chExt cx="1248" cy="504"/>
            </a:xfrm>
          </p:grpSpPr>
          <p:grpSp>
            <p:nvGrpSpPr>
              <p:cNvPr id="4117" name="Group 247"/>
              <p:cNvGrpSpPr>
                <a:grpSpLocks/>
              </p:cNvGrpSpPr>
              <p:nvPr/>
            </p:nvGrpSpPr>
            <p:grpSpPr bwMode="auto">
              <a:xfrm>
                <a:off x="3180" y="3256"/>
                <a:ext cx="1248" cy="504"/>
                <a:chOff x="3180" y="3256"/>
                <a:chExt cx="1248" cy="504"/>
              </a:xfrm>
            </p:grpSpPr>
            <p:sp>
              <p:nvSpPr>
                <p:cNvPr id="4121" name="Arc 242"/>
                <p:cNvSpPr>
                  <a:spLocks/>
                </p:cNvSpPr>
                <p:nvPr/>
              </p:nvSpPr>
              <p:spPr bwMode="auto">
                <a:xfrm>
                  <a:off x="3180" y="3508"/>
                  <a:ext cx="624" cy="25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712"/>
                        <a:pt x="9606" y="58"/>
                        <a:pt x="21494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712"/>
                        <a:pt x="9606" y="58"/>
                        <a:pt x="21494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66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22" name="Arc 243"/>
                <p:cNvSpPr>
                  <a:spLocks/>
                </p:cNvSpPr>
                <p:nvPr/>
              </p:nvSpPr>
              <p:spPr bwMode="auto">
                <a:xfrm>
                  <a:off x="3801" y="3256"/>
                  <a:ext cx="627" cy="252"/>
                </a:xfrm>
                <a:custGeom>
                  <a:avLst/>
                  <a:gdLst>
                    <a:gd name="T0" fmla="*/ 0 w 21706"/>
                    <a:gd name="T1" fmla="*/ 0 h 21600"/>
                    <a:gd name="T2" fmla="*/ 0 w 21706"/>
                    <a:gd name="T3" fmla="*/ 0 h 21600"/>
                    <a:gd name="T4" fmla="*/ 0 w 21706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06"/>
                    <a:gd name="T10" fmla="*/ 0 h 21600"/>
                    <a:gd name="T11" fmla="*/ 21706 w 21706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06" h="21600" fill="none" extrusionOk="0">
                      <a:moveTo>
                        <a:pt x="21706" y="0"/>
                      </a:moveTo>
                      <a:cubicBezTo>
                        <a:pt x="21706" y="11929"/>
                        <a:pt x="12035" y="21600"/>
                        <a:pt x="106" y="21600"/>
                      </a:cubicBezTo>
                      <a:cubicBezTo>
                        <a:pt x="70" y="21600"/>
                        <a:pt x="35" y="21599"/>
                        <a:pt x="0" y="21599"/>
                      </a:cubicBezTo>
                    </a:path>
                    <a:path w="21706" h="21600" stroke="0" extrusionOk="0">
                      <a:moveTo>
                        <a:pt x="21706" y="0"/>
                      </a:moveTo>
                      <a:cubicBezTo>
                        <a:pt x="21706" y="11929"/>
                        <a:pt x="12035" y="21600"/>
                        <a:pt x="106" y="21600"/>
                      </a:cubicBezTo>
                      <a:cubicBezTo>
                        <a:pt x="70" y="21600"/>
                        <a:pt x="35" y="21599"/>
                        <a:pt x="0" y="21599"/>
                      </a:cubicBezTo>
                      <a:lnTo>
                        <a:pt x="106" y="0"/>
                      </a:lnTo>
                      <a:lnTo>
                        <a:pt x="21706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66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123" name="Group 246"/>
                <p:cNvGrpSpPr>
                  <a:grpSpLocks/>
                </p:cNvGrpSpPr>
                <p:nvPr/>
              </p:nvGrpSpPr>
              <p:grpSpPr bwMode="auto">
                <a:xfrm>
                  <a:off x="4080" y="3424"/>
                  <a:ext cx="176" cy="88"/>
                  <a:chOff x="4080" y="3424"/>
                  <a:chExt cx="176" cy="88"/>
                </a:xfrm>
              </p:grpSpPr>
              <p:sp>
                <p:nvSpPr>
                  <p:cNvPr id="4124" name="Freeform 244"/>
                  <p:cNvSpPr>
                    <a:spLocks/>
                  </p:cNvSpPr>
                  <p:nvPr/>
                </p:nvSpPr>
                <p:spPr bwMode="auto">
                  <a:xfrm>
                    <a:off x="4144" y="3424"/>
                    <a:ext cx="112" cy="88"/>
                  </a:xfrm>
                  <a:custGeom>
                    <a:avLst/>
                    <a:gdLst>
                      <a:gd name="T0" fmla="*/ 112 w 112"/>
                      <a:gd name="T1" fmla="*/ 16 h 88"/>
                      <a:gd name="T2" fmla="*/ 24 w 112"/>
                      <a:gd name="T3" fmla="*/ 88 h 88"/>
                      <a:gd name="T4" fmla="*/ 40 w 112"/>
                      <a:gd name="T5" fmla="*/ 32 h 88"/>
                      <a:gd name="T6" fmla="*/ 0 w 112"/>
                      <a:gd name="T7" fmla="*/ 0 h 88"/>
                      <a:gd name="T8" fmla="*/ 112 w 112"/>
                      <a:gd name="T9" fmla="*/ 16 h 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2"/>
                      <a:gd name="T16" fmla="*/ 0 h 88"/>
                      <a:gd name="T17" fmla="*/ 112 w 112"/>
                      <a:gd name="T18" fmla="*/ 88 h 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2" h="88">
                        <a:moveTo>
                          <a:pt x="112" y="16"/>
                        </a:moveTo>
                        <a:lnTo>
                          <a:pt x="24" y="88"/>
                        </a:lnTo>
                        <a:lnTo>
                          <a:pt x="40" y="32"/>
                        </a:lnTo>
                        <a:lnTo>
                          <a:pt x="0" y="0"/>
                        </a:lnTo>
                        <a:lnTo>
                          <a:pt x="112" y="16"/>
                        </a:lnTo>
                        <a:close/>
                      </a:path>
                    </a:pathLst>
                  </a:custGeom>
                  <a:solidFill>
                    <a:srgbClr val="006600"/>
                  </a:solidFill>
                  <a:ln w="12700">
                    <a:solidFill>
                      <a:srgbClr val="0066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25" name="Line 24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080" y="3456"/>
                    <a:ext cx="104" cy="32"/>
                  </a:xfrm>
                  <a:prstGeom prst="line">
                    <a:avLst/>
                  </a:prstGeom>
                  <a:noFill/>
                  <a:ln w="25400">
                    <a:solidFill>
                      <a:srgbClr val="0066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118" name="Group 250"/>
              <p:cNvGrpSpPr>
                <a:grpSpLocks/>
              </p:cNvGrpSpPr>
              <p:nvPr/>
            </p:nvGrpSpPr>
            <p:grpSpPr bwMode="auto">
              <a:xfrm>
                <a:off x="3376" y="3512"/>
                <a:ext cx="176" cy="88"/>
                <a:chOff x="3376" y="3512"/>
                <a:chExt cx="176" cy="88"/>
              </a:xfrm>
            </p:grpSpPr>
            <p:sp>
              <p:nvSpPr>
                <p:cNvPr id="4119" name="Freeform 248"/>
                <p:cNvSpPr>
                  <a:spLocks/>
                </p:cNvSpPr>
                <p:nvPr/>
              </p:nvSpPr>
              <p:spPr bwMode="auto">
                <a:xfrm>
                  <a:off x="3376" y="3512"/>
                  <a:ext cx="112" cy="88"/>
                </a:xfrm>
                <a:custGeom>
                  <a:avLst/>
                  <a:gdLst>
                    <a:gd name="T0" fmla="*/ 0 w 112"/>
                    <a:gd name="T1" fmla="*/ 72 h 88"/>
                    <a:gd name="T2" fmla="*/ 88 w 112"/>
                    <a:gd name="T3" fmla="*/ 0 h 88"/>
                    <a:gd name="T4" fmla="*/ 72 w 112"/>
                    <a:gd name="T5" fmla="*/ 56 h 88"/>
                    <a:gd name="T6" fmla="*/ 112 w 112"/>
                    <a:gd name="T7" fmla="*/ 88 h 88"/>
                    <a:gd name="T8" fmla="*/ 0 w 112"/>
                    <a:gd name="T9" fmla="*/ 72 h 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2"/>
                    <a:gd name="T16" fmla="*/ 0 h 88"/>
                    <a:gd name="T17" fmla="*/ 112 w 112"/>
                    <a:gd name="T18" fmla="*/ 88 h 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2" h="88">
                      <a:moveTo>
                        <a:pt x="0" y="72"/>
                      </a:moveTo>
                      <a:lnTo>
                        <a:pt x="88" y="0"/>
                      </a:lnTo>
                      <a:lnTo>
                        <a:pt x="72" y="56"/>
                      </a:lnTo>
                      <a:lnTo>
                        <a:pt x="112" y="88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006600"/>
                </a:solidFill>
                <a:ln w="12700">
                  <a:solidFill>
                    <a:srgbClr val="0066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20" name="Line 249"/>
                <p:cNvSpPr>
                  <a:spLocks noChangeShapeType="1"/>
                </p:cNvSpPr>
                <p:nvPr/>
              </p:nvSpPr>
              <p:spPr bwMode="auto">
                <a:xfrm flipV="1">
                  <a:off x="3448" y="3536"/>
                  <a:ext cx="104" cy="32"/>
                </a:xfrm>
                <a:prstGeom prst="line">
                  <a:avLst/>
                </a:prstGeom>
                <a:noFill/>
                <a:ln w="25400">
                  <a:solidFill>
                    <a:srgbClr val="0066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115" name="Rectangle 257"/>
            <p:cNvSpPr>
              <a:spLocks noChangeArrowheads="1"/>
            </p:cNvSpPr>
            <p:nvPr/>
          </p:nvSpPr>
          <p:spPr bwMode="auto">
            <a:xfrm>
              <a:off x="7023100" y="5219700"/>
              <a:ext cx="13414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6600"/>
                  </a:solidFill>
                </a:rPr>
                <a:t>Non-Linear-</a:t>
              </a:r>
              <a:endParaRPr lang="en-US"/>
            </a:p>
          </p:txBody>
        </p:sp>
        <p:sp>
          <p:nvSpPr>
            <p:cNvPr id="4116" name="Rectangle 258"/>
            <p:cNvSpPr>
              <a:spLocks noChangeArrowheads="1"/>
            </p:cNvSpPr>
            <p:nvPr/>
          </p:nvSpPr>
          <p:spPr bwMode="auto">
            <a:xfrm>
              <a:off x="7023100" y="5511800"/>
              <a:ext cx="7207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6600"/>
                  </a:solidFill>
                </a:rPr>
                <a:t>elastic</a:t>
              </a:r>
              <a:endParaRPr lang="en-US"/>
            </a:p>
          </p:txBody>
        </p:sp>
      </p:grpSp>
      <p:grpSp>
        <p:nvGrpSpPr>
          <p:cNvPr id="173" name="Group 185"/>
          <p:cNvGrpSpPr>
            <a:grpSpLocks/>
          </p:cNvGrpSpPr>
          <p:nvPr/>
        </p:nvGrpSpPr>
        <p:grpSpPr bwMode="auto">
          <a:xfrm>
            <a:off x="5029200" y="4229100"/>
            <a:ext cx="1250950" cy="1752600"/>
            <a:chOff x="5029200" y="4229100"/>
            <a:chExt cx="1250188" cy="1752601"/>
          </a:xfrm>
        </p:grpSpPr>
        <p:grpSp>
          <p:nvGrpSpPr>
            <p:cNvPr id="174" name="Group 254"/>
            <p:cNvGrpSpPr>
              <a:grpSpLocks/>
            </p:cNvGrpSpPr>
            <p:nvPr/>
          </p:nvGrpSpPr>
          <p:grpSpPr bwMode="auto">
            <a:xfrm>
              <a:off x="5352288" y="4229100"/>
              <a:ext cx="927100" cy="1308100"/>
              <a:chOff x="3360" y="2664"/>
              <a:chExt cx="584" cy="824"/>
            </a:xfrm>
            <a:solidFill>
              <a:srgbClr val="660000"/>
            </a:solidFill>
          </p:grpSpPr>
          <p:sp>
            <p:nvSpPr>
              <p:cNvPr id="217340" name="Freeform 252"/>
              <p:cNvSpPr>
                <a:spLocks/>
              </p:cNvSpPr>
              <p:nvPr/>
            </p:nvSpPr>
            <p:spPr bwMode="auto">
              <a:xfrm>
                <a:off x="3360" y="3360"/>
                <a:ext cx="112" cy="128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24" y="0"/>
                  </a:cxn>
                  <a:cxn ang="0">
                    <a:pos x="48" y="64"/>
                  </a:cxn>
                  <a:cxn ang="0">
                    <a:pos x="112" y="64"/>
                  </a:cxn>
                  <a:cxn ang="0">
                    <a:pos x="0" y="128"/>
                  </a:cxn>
                </a:cxnLst>
                <a:rect l="0" t="0" r="r" b="b"/>
                <a:pathLst>
                  <a:path w="112" h="128">
                    <a:moveTo>
                      <a:pt x="0" y="128"/>
                    </a:moveTo>
                    <a:lnTo>
                      <a:pt x="24" y="0"/>
                    </a:lnTo>
                    <a:lnTo>
                      <a:pt x="48" y="64"/>
                    </a:lnTo>
                    <a:lnTo>
                      <a:pt x="112" y="64"/>
                    </a:lnTo>
                    <a:lnTo>
                      <a:pt x="0" y="128"/>
                    </a:lnTo>
                    <a:close/>
                  </a:path>
                </a:pathLst>
              </a:custGeom>
              <a:grpFill/>
              <a:ln w="12700">
                <a:solidFill>
                  <a:srgbClr val="66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217341" name="Line 253"/>
              <p:cNvSpPr>
                <a:spLocks noChangeShapeType="1"/>
              </p:cNvSpPr>
              <p:nvPr/>
            </p:nvSpPr>
            <p:spPr bwMode="auto">
              <a:xfrm flipV="1">
                <a:off x="3408" y="2664"/>
                <a:ext cx="536" cy="760"/>
              </a:xfrm>
              <a:prstGeom prst="line">
                <a:avLst/>
              </a:prstGeom>
              <a:grpFill/>
              <a:ln w="50800">
                <a:solidFill>
                  <a:srgbClr val="66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</p:grpSp>
        <p:cxnSp>
          <p:nvCxnSpPr>
            <p:cNvPr id="4113" name="Straight Connector 184"/>
            <p:cNvCxnSpPr>
              <a:cxnSpLocks noChangeShapeType="1"/>
              <a:endCxn id="4129" idx="0"/>
            </p:cNvCxnSpPr>
            <p:nvPr/>
          </p:nvCxnSpPr>
          <p:spPr bwMode="auto">
            <a:xfrm rot="5400000">
              <a:off x="4927023" y="5339196"/>
              <a:ext cx="744682" cy="540327"/>
            </a:xfrm>
            <a:prstGeom prst="line">
              <a:avLst/>
            </a:prstGeom>
            <a:noFill/>
            <a:ln w="41275">
              <a:solidFill>
                <a:srgbClr val="66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91631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381000"/>
            <a:ext cx="7772400" cy="5334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Plastic Deformation</a:t>
            </a:r>
            <a:endParaRPr lang="en-US" b="1" dirty="0" smtClean="0">
              <a:solidFill>
                <a:srgbClr val="FF0000"/>
              </a:solidFill>
              <a:ea typeface="ＭＳ Ｐゴシック" pitchFamily="34" charset="-128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268760"/>
            <a:ext cx="8205787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780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116632"/>
            <a:ext cx="914400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/>
            <a:r>
              <a:rPr lang="en-US" sz="3200" b="1" dirty="0"/>
              <a:t>Tension Tests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3793"/>
          <a:stretch/>
        </p:blipFill>
        <p:spPr bwMode="auto">
          <a:xfrm>
            <a:off x="7164288" y="635288"/>
            <a:ext cx="1687091" cy="287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ikdörtgen 1"/>
          <p:cNvSpPr/>
          <p:nvPr/>
        </p:nvSpPr>
        <p:spPr>
          <a:xfrm>
            <a:off x="20340" y="908720"/>
            <a:ext cx="5991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One of the most common mechanical stress–strain tests</a:t>
            </a:r>
          </a:p>
        </p:txBody>
      </p:sp>
      <p:sp>
        <p:nvSpPr>
          <p:cNvPr id="3" name="Dikdörtgen 2"/>
          <p:cNvSpPr/>
          <p:nvPr/>
        </p:nvSpPr>
        <p:spPr>
          <a:xfrm>
            <a:off x="179512" y="1412776"/>
            <a:ext cx="69847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dirty="0"/>
              <a:t>be used to ascertain several mechanical </a:t>
            </a:r>
            <a:r>
              <a:rPr lang="en-US" dirty="0" smtClean="0"/>
              <a:t>properties</a:t>
            </a:r>
            <a:r>
              <a:rPr lang="tr-TR" dirty="0" smtClean="0"/>
              <a:t> </a:t>
            </a:r>
            <a:r>
              <a:rPr lang="en-US" dirty="0" smtClean="0"/>
              <a:t>of </a:t>
            </a:r>
            <a:r>
              <a:rPr lang="en-US" dirty="0"/>
              <a:t>materials </a:t>
            </a:r>
            <a:r>
              <a:rPr lang="en-US" dirty="0" smtClean="0"/>
              <a:t>that are important in design. </a:t>
            </a:r>
            <a:endParaRPr lang="tr-TR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 smtClean="0"/>
              <a:t>A specimen is deformed, usually to fracture,</a:t>
            </a:r>
            <a:r>
              <a:rPr lang="tr-TR" dirty="0" smtClean="0"/>
              <a:t> </a:t>
            </a:r>
            <a:r>
              <a:rPr lang="en-US" dirty="0" smtClean="0"/>
              <a:t>with a gradually increasing tensile load that is applied </a:t>
            </a:r>
            <a:r>
              <a:rPr lang="en-US" dirty="0" err="1" smtClean="0"/>
              <a:t>uniaxially</a:t>
            </a:r>
            <a:r>
              <a:rPr lang="en-US" dirty="0" smtClean="0"/>
              <a:t> along the long</a:t>
            </a:r>
            <a:r>
              <a:rPr lang="tr-TR" dirty="0" smtClean="0"/>
              <a:t> </a:t>
            </a:r>
            <a:r>
              <a:rPr lang="en-US" dirty="0" smtClean="0"/>
              <a:t>axis </a:t>
            </a:r>
            <a:r>
              <a:rPr lang="en-US" dirty="0"/>
              <a:t>of a specimen. </a:t>
            </a:r>
          </a:p>
        </p:txBody>
      </p:sp>
      <p:sp>
        <p:nvSpPr>
          <p:cNvPr id="8" name="Dikdörtgen 7"/>
          <p:cNvSpPr/>
          <p:nvPr/>
        </p:nvSpPr>
        <p:spPr>
          <a:xfrm>
            <a:off x="730250" y="422108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 standard tensile specimen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2852911"/>
            <a:ext cx="55054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27" y="701407"/>
            <a:ext cx="4803474" cy="38366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sp>
        <p:nvSpPr>
          <p:cNvPr id="9" name="Dikdörtgen 8"/>
          <p:cNvSpPr/>
          <p:nvPr/>
        </p:nvSpPr>
        <p:spPr>
          <a:xfrm>
            <a:off x="191468" y="4520877"/>
            <a:ext cx="43805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</a:t>
            </a:r>
            <a:r>
              <a:rPr lang="tr-TR" dirty="0" smtClean="0"/>
              <a:t> </a:t>
            </a:r>
            <a:r>
              <a:rPr lang="en-US" dirty="0" smtClean="0"/>
              <a:t>cross </a:t>
            </a:r>
            <a:r>
              <a:rPr lang="en-US" dirty="0"/>
              <a:t>section is circular, but rectangular specimens are also used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5148064" y="4566027"/>
            <a:ext cx="39964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Schematic representation of the</a:t>
            </a:r>
          </a:p>
          <a:p>
            <a:r>
              <a:rPr lang="en-US" dirty="0"/>
              <a:t>apparatus used to conduct tensile</a:t>
            </a:r>
          </a:p>
          <a:p>
            <a:r>
              <a:rPr lang="en-US" dirty="0"/>
              <a:t>stress–strain tests. The specimen is</a:t>
            </a:r>
          </a:p>
          <a:p>
            <a:r>
              <a:rPr lang="en-US" dirty="0"/>
              <a:t>elongated by the moving crosshead; load</a:t>
            </a:r>
          </a:p>
          <a:p>
            <a:r>
              <a:rPr lang="en-US" dirty="0"/>
              <a:t>cell and extensometer measure, </a:t>
            </a:r>
            <a:r>
              <a:rPr lang="en-US" dirty="0" smtClean="0"/>
              <a:t>respectively,</a:t>
            </a:r>
            <a:r>
              <a:rPr lang="tr-TR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magnitude of the applied load and </a:t>
            </a:r>
            <a:r>
              <a:rPr lang="en-US" dirty="0" smtClean="0"/>
              <a:t>the</a:t>
            </a:r>
            <a:r>
              <a:rPr lang="tr-TR" dirty="0" smtClean="0"/>
              <a:t> </a:t>
            </a:r>
            <a:r>
              <a:rPr lang="en-US" dirty="0" smtClean="0"/>
              <a:t>elongation</a:t>
            </a:r>
            <a:r>
              <a:rPr lang="en-US" dirty="0"/>
              <a:t>.</a:t>
            </a:r>
          </a:p>
        </p:txBody>
      </p:sp>
      <p:sp>
        <p:nvSpPr>
          <p:cNvPr id="20" name="Dikdörtgen 19"/>
          <p:cNvSpPr/>
          <p:nvPr/>
        </p:nvSpPr>
        <p:spPr>
          <a:xfrm>
            <a:off x="263525" y="544522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output of such a tensile test is recorded (usually on a computer) as load</a:t>
            </a:r>
          </a:p>
          <a:p>
            <a:r>
              <a:rPr lang="en-US" dirty="0"/>
              <a:t>or force versus elongation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423" y="2766427"/>
            <a:ext cx="5891733" cy="401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Oval 21"/>
          <p:cNvSpPr/>
          <p:nvPr/>
        </p:nvSpPr>
        <p:spPr>
          <a:xfrm>
            <a:off x="6012160" y="5731270"/>
            <a:ext cx="2376264" cy="3512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203848" y="3501008"/>
            <a:ext cx="1944216" cy="3512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5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  <p:bldP spid="22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75" y="704850"/>
            <a:ext cx="8118475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329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116632"/>
            <a:ext cx="914400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/>
            <a:r>
              <a:rPr lang="en-US" sz="3200" b="1" dirty="0"/>
              <a:t>Compression </a:t>
            </a:r>
            <a:r>
              <a:rPr lang="en-US" sz="3200" b="1" dirty="0" smtClean="0"/>
              <a:t>Tests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290" name="Picture 2" descr="http://upload.wikimedia.org/wikipedia/commons/3/3e/Compression_tes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16632"/>
            <a:ext cx="2899542" cy="21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data:image/jpeg;base64,/9j/4AAQSkZJRgABAQAAAQABAAD/2wCEAAkGBhISEBMSEBEWEhQUEBAVFxgVEhYVFxQSExQYFBQSFRcXHCYfGxkjGRgWHzAgIykpLCwtFR4xNTAqNSYsLCkBCQoKDgwOGg8PGCwcHRwsKywvLCkpLCkpKSkpNTQpLCksLCktKSwpKSkpKSwsKSkvLCkpLCksKTUsLCwpKTU1Nf/AABEIAN4A4wMBIgACEQEDEQH/xAAcAAEAAgMBAQEAAAAAAAAAAAAABQYCAwQHAQj/xABREAABBAADAwYICQkECAcAAAABAAIDEQQSIQUxUQYTIkGS0hYXMlRhcYHhBxQVUlORk5TTIzNCcqGxtNHwNGJ0wSU2goOisrPxNUNjZHPCw//EABkBAQADAQEAAAAAAAAAAAAAAAABBAUDAv/EACYRAQABAgQFBQEAAAAAAAAAAAABAhEDBDEzEhMhUYFBQlJhkTL/2gAMAwEAAhEDEQA/APcUREBERAREQEREBERAREQF8cNOC+r44WKPWgquzeVD2YD4xiCJJHYuWBjWgR5n/G3YWFnXVkNc460MxrSlgfhAaJI2GA2Z5IZKkDsj2TnD5gKsszjynZNDQt1tE3FyZwjGuazDRAOY9rgI20WvOZ7SKqnEAniRa8z5HbUdieUGMwU0cLoMIMS6BvxeIGJ0eJiykPDc124nfvN70F45L8oZMViJHOGSF+B2diImW0kNxLsTq4gA5i2OO22QCDRO82dcWC2NBC4uhhjjc5oaSxjWktBJDSQNwJJr0rtQEREBERAREQEREBERAREQUjZvKRzBK7nRPUxawHEh+ZnxiSNujY6a/IGZQXU8WbFErtm5VytzOEcUgy4VzcspDQJo3OLnSPaBkLmlrTQJJAqzStNJSCsDli6pBzTMzZA0DniQ4GaaG9GZs1w3laCfyjas6How/KQlwaI7uWZl85d5MRJFbOjqGhoe66ytcKzKfpKQVZ3KUz7OxE1iB7IQ4Fkodlc+Bk0dOLRrbwyq1IIW+Da+V7Gtfz0L5HBkhfZJbDLI8AtaecaCxosbi+rJbSsVJSCucm+UZxU0lkNDYo+gHNcAS955wEC+k0x7+A3XrJ4/auR2RjQ53QsudkYznHZGZ3UTbjoAAfTQ1UhSh9jYfPHiBNleZMRiQ8ZSOhmMbWOsm/yYZrQtpaa1shnFJjGgue2KTpP6LM0bsgJylpc5zXOIo0coG6+sSGExTZGBzdxsaiiC0lrmkdRBBBHELj2P8YBkZO0ZWPIjfnBdIy3VmHENy6neSdNLOGyi7n8UKaGCWMiiT03Rgv0oAWMh0vVzj16hKoiICIiD4V4r8HP+te1f1Mb/ABUK9qK8V+Dn/Wvav6mN/iYUHtaIiAiIgIiICIiAiIgIiICIiAiIgIiICIiAo6fAyNe6WBwBdWdjx0HlooOsasfVNzdIU0dE0ujaGPbCwveCRmY2mtzEue9rGgD0ucAo/wAJ2fQz/Ze9By7O25iZ3vjbCyKi4hz35wGNcYyQ1h6ZzsfVlmlWOM3gcII2ZQSSS5zid7nvJc5x9p3dWgVW2PtMxyOc+CeiyQfmwdXYiWQbnfNe1THhOz6Gf7L3oJlFDeE7PoZ/svenhOz6Gf7L3oJlFDeE7PoZ/svenhOz6Gf7L3oJeRlgiyLBGho68D1Ffnv4O4sYzlNPHI6pS7EDEP5vV0bHtkLmiqHOObHrwkNakL23wnZ9DP8AZe9QWChgj2jiMeIJs88EEZHM6gxl2d13ucBCP936UF2CKG8JmfQz/Ze9PCdn0M/2XvQTKKG8J2fQz/Ze9PCdn0M/2XvQTKKG8J2fQz/Ze9PCdn0M/wBl70EyihvCdn0M/wBl71twvKFj5Gx5JWOfmy546BLRmIu99A/UglEREBERAREQEREBERAREQRPKf8AMD/E4L+KiXCF38pmkwaNc6p8I4hrXPOVmJic4hrQSaaCdB1KIGNHzJ/ueK/CQdCLn+Oj5k/3PFfhJ8dHzJ/ueK/CQdCKBxfLvARPdHLiRG9ppzXxzNc01dEFlhafGRszz2Psy9xTaRZEVb8ZGzPPY+zL3E8ZGzPPY+zL3EtIsiKt+MfZnnrOzL3E8ZGzPPY+zL3EtKbLIirfjH2Z56zsy9xPGRszz2Psy9xLSiyyIq34x9mees7MvcTxkbM89j7MvcS0pssiLgwO3IZoxJAZJY3XT48NiHtNEtNObHRogj2Lf8dHzJ/ueK/CUIdCwi/tWG/Xm/6L1q+Oj5k/3PFfhLLBvL8TAWslAaZSS7DzRgAxOaOlIwDeQgtSIiAiIgIiICIiAiIgIiIC+UvqIPlJS+og/LPwnn/S+O/+f/6MVXjYr78IfJfGybVxj48FiJGOmtrmYeVzXDI0WHBtEKpM2Jir0w0x/wBy/wDkrsTTFMdbO8ReHRhdmwuwz5Hktc15GYyMA/Nue0c2W5nEubl6J0zXuGupvJ6WibYKGoLjmz2xvMgAavuSPdoOcFkUa3OwmM5vmuZnyF2bLzcmXNuzVW+l8GAxxaWGLEFhY1hBjkIyNdma2q3Ai69C51Vx8oTwywj2DIbAMZ3AHM6ndGY9Ho9Rglb6wOo5lp+SMkkbZXgB7WvJYHPysN/3dTpvbmHrql3Q4THtc5wZig4tALg2UEiqDSavd+88VudgcZma/JOJGtAa7JIHAAUA01YG/dxXnjjvDpFEzq04rYLcokjeGNOaw92fK1rWuMwkjZldH02t0Ga9K4aGclpraLYHOeWlpkALCHyRkv0oDNG/rO69y624bH3eXEDp5ycsg6eXJm3b8unq0Wz4rjgwNa3EACiAGSUKcXg7vnOcfWTxTjjvBy5QGLjyvc22uo1bHBzT6WuG8LS0WVJ4jY2Jc8udBMXEkkmJ5JPHcssPyZxjycmDnfXzcPI6vqavVNdN9XiYmNX6E+BxlbGw3rxP8TKrpSqXwUYOSLZOHZNG+J4OItkjCxwueQi2uAIsEH2q3LhVrKvOr5S+0iLygREQEREBERAREQEREBERAREQEREHxwXlIIsWN4O79nt3r1YryI2XWd/+dVr7FnZ72+V7J+rFsuutnhwHHf8AWtwlsdEAjdr1euv8lpdGXa2P2mq3bgtgAA3njxF9ZCoLrM5qsm/UaG4V+1ajJqbs7xpQH81nK2hd7+o6+5amSi6o7t4H8yfSoSya+9esHT3cDXX61uBHWN4O79hWhkh14a7xrv8ARovp8q+sfvI1tBi2XXpWd1E7vSNf69atPIR4dK+twjr/AIhv9Kqzoy43Y9evVu3BWjkIAJpACfzXs8sahWMvuQ4Y+3K7hfURbLKEREBERAREQEREBERAREQEREBERAREQfCvIMPKTYI3df8AW9evlePAt9HZdaz87F+HyvZSbX8Nxeb39f8AWi1TTu+d9QH+SzEVmhqKH6JFehZR4S3W6wNdbo2PWs5ecgfQJO/q69PSvkUuhv8ArdY967HwsJpu/Tj7CnNNF7r6wdL9ptShzvxBLfmkH61tw8xNgtquvd+xZOHVuH168FqBb6Oy66SybtxkN761KsfIWUmeSzpzPAfPCrTYrJG8afokV6P64KychISJ5DW+Lr/XHUu2X3YccfblekRFtMkREQEREBERAREQEREBERAREQEREBERB8K8wbhBvJo11E/zXp5Xk3xl53CvZ1f0FnZ72+V7Kevh0Ow+XyTr61rc7QA2T13X+RWnNqbOp3HrHECysTGa1J04XXH2D+Sz7Lrlxe0gyVseXystF72sDyX5SyM0Q5wGuUkEiqvWsZttRGSOMO8qZrBma7K8B/NvDSLBId0b3Aka6hbZtlCTMHXldzYe3N0HhjszQ5vt3iidx0Wl/J+Mva5zndGRz2gO0Y50nOuoEeS54BO/cKoLtE4frq5zxOvZDudjzkBp5ydu8mublfFodPm37VINwg40a1onr9qj8JkhYI22RnkcMxaSXPc6RwFVZsuNLd8Zedwrr3dS5VdZ6aOkaN78PlByk361YORTvyzxrfNa2R84cFVQ/U2TfUa1rhqfSrLyEaeekv6KvR5QOi7Zfchyx9uV4REW0yRERAREQEREBERAREQEREBERAREQEREHwrylrhYsbwR/L2716sV5E4EuBO8enrqtfYs7Pe3yvZP1YNm11s8L3DjvWjazeciprSRzjNWhpLcpzZnNd0XiwLaQb6hdLoMRcbsftNVu6lnkA63ewmrHWB1KjE2m65MXiyuytxjWx5Wua0OfmEQAbldK42Y9S1xBD6JIFgAAg1ls5+KD4+d54jPAH5stZXYV3PXQ6p8vqrTQlWKVtCwd/UdVrbMCaLTqN4AC6828aQ8cv7VfZck8pwUjuckYCxz3OryzHMwuYRubTm36a6w5TewjPT/AIzmzGxRa0DMC43GQ423KW9Td267K64Oi2mtAaL0AGmv93qWRbbr6x+8ija814nF0smmi3qxbNrrZ4E9XHQ/161auQkmaV5G4R1/xDeqsYrN37dT6laOQjQJ5KJ/NcTXljUDqXvL7kPGPtyvCIi2WUIiICIiAiIgIiICIiAiIgIiICIiAiIg+FeQQSO1BArju/7r18rx8FvuyEmvqWfnY/nyvZSdfDY55vfWvrWubEEnyj7OI9S2NivQWRQ/RIr0L7HhOlbhQ9Jo31LOXnI2Ss17+r1f918jl0N8P2dYXY+JhNNGunH2GynNtHCzx0B/epQ5n4glu+iK14+n0Lbh5XGwQAPqWbh1bh6NdVrBb7sjrr6ksm7a6Q2Na1KsfIWYnESa/wDk/tztVabDZNWRp+iRXo3f1SsvISAieQ1Vxde/yx1Ltl92HHH25XlERbTJEREBERAREQEREBERAREQEREBERAREQfCvMBgmnfV11X/ADU9tj4WtnYaeTDzSSCSN2VwEL3AGgdCBR0IXnjuXuEO6do/2JO7vVLOYVdXDwxMruVmIvdYn4Rrdw14+krAu3DeR12P2Uq+OWmDs3iR6Dkkse3KsfC/B+cDsSfuyqhycT4z+LnFT3WAR8NT6S3daFgJA6tD6PUepQkXLPCgUMQwdd83J+3oLMcqsKd+IBGu5kndTk4vxn8TEwnBg28dPSP3LY3BN9APov8AmoMcssLuEoP+w/urXJyzw/XM0a/MfVdneo5OL8Z/E3hOPwgF1v4+nrVg5En8s8cId9j544Lz4cscHreIF3ockl+qy1SnJv4Sdn4aRz5ZyQWZRkikdrmB3ZdAu+Bg4kYkTNM/jjjVRNEw9hRR2wNuw4zDsxGHJMb8+UuaWnoPLDodRq0qRWsyhERAREQEREBERAREQEREBERARc2P2gyFuaQkAuDRTHPJcdwDWAk/UuLwng4TfdMT+EglkUT4TwcJvumJ/CTwng4TfdMT+Eg/NfwoP/0xjh/7j/8ANiqzHK7/AAgcm8ZiNp4qaDB4h8ck2Zrhh5QHDI0Xq0HeCoFnIvaHmGJ+7yd1WYq6R1e4k2JgopWy87YytY4O51kYa0yNY405pzkB1hoIJqhdr5DsN2UvMsbWtjDzmLtGvDCwEBptzmyNcAL03kEUuzD8mtpsY5jcJi2teAHtEMwa8DcHACj7Vsi2BtQNLfimKDcpbXMzVkcQ5zKqspcASN1gFRM/brFu7Vh+TMr8oDmAlzG6l2j3ujbkNNOo52ImrFP0JogYfFyxkJcdJXUMjXPe2nNbWWgC7pWGg3xqxclhtjbTaWkYbFtLWZQWxTDK27ytIGjb1paMfyc2k4sLcLi7jrJ+Sm6BBzdDTom9bCTV01dJqtF4lql2eCBJA4DM6JoBe54kDzL+UY/I0BoEdEOAdYd6AWK2K8x5w5hBotAc7M5juayyAFooHnoqBo9Pdoa1ycnNqusnDYwlxYTccxzOjsMJ01LbNcL0UjBsbaeRzHYfGEOJJBjnIcXEOcSK63Bp9bRwXmmft5ornSZQW09nmGQsc9jy3eY3h7b1BFjrBBBHoUcd9XatGM5PbRkNuwmKedNXQyuNDcLItcbuSW0L/sGI9mGk7q93hNUx3e+/A1/4LhfXif4mVXVUD4MtoDC7LggxEc0cjTPmacLiCRmnkc3URkeSQfarT4TwcJvumJ/CVedVWdUsiifCeDhN90xP4S3YLbkUr+bYXh2VzqfDLHbWlocQZGAGi5u7iFCEgiIgIiICIiAiIgIo7H8o8LA/JPiYYn0DlklYx2U3RpxujR+orn8NNn+fYb7xH3kEyihvDTZ/n2G+8R95PDTZ/n2G+8R95A5T+RD/AIqL9zlyUuLlNyywPNxkYyB2XEROOSVryGiwTlZZrUdSi/GDs7ztnYl7iCw0lKveMHZ3nbOxL3E8YOzvO2diXuILDSUq94wdneds7EvcTxg7O87Z2Je4gsNJSr3jB2d52zsS9xPGDs7ztnYl7iCw0lKveMHZ3nbOxL3E8YOzvO2diXuILDSUq94wdneds7EvcTxg7O87Z2Je4gsNJSr3jB2d52zsS9xPGDs7ztnYl7iCw0lKveMHZ3nbOxL3E8YOzvO2diXuILDS+7P/ALZF/hsX/wBTCqu+MHZ3nbOxL3Fu2Ty3wDsWwjFxANw+JBLyYwC6TD5RcgAs5Xaf3Sgv6KG8NNn+fYb7xH3k8NNn+fYb7xH3kEyihvDTZ/n2G+8R95PDTZ/n2G+8R95BMoo2LlJhHDM3FQuBvUTMI0NHW+KIJJERB4/8Jh/0k7/DYf8A5pVVsx4n61P/AAsbRZHtMhwdrhcOdAD+lLxIVO+Xo+D+yO8gksx4n60zHifrUb8vR8H9kd5Pl6Pg/sjvIJLMeKZjxUb8vR8H9kd5Pl6Pg/sjvIJLMeKZjxUb8vR8H9kd5Pl6Pg/sjvIJLMeKZjxUb8vR8H9kd5Pl6Pg/sjvIJLMeKZjxUb8vR8H9kd5Pl6Pg/sjvIJLMeKZjxUb8vR8H9kd5Pl6Pg/sjvIJLMeKZjxUb8vR8H9kd5Pl2Lg/sjvIJo4J4FnT8lzm/9G6+vUGuBtYyYWRoJcx4ANElrgL00ut+o+sLkk5bZrzWbz72NOUPABDLd0R0RQGgX3FctucBDwTbS0nm2g0TGd+b/wBKPsoO+bZsja/StjndC3U1oBLjp5OvlCwaNE0vg2ZNlL+bcGgE2QRo1ucnX0aqNl5XtcC0t0OawIowLdVuoHR2g19C2DluNxbmFkkGKM2XAh5Ou82b9NIOiKF7gS1rnAVdAmsxoXXEkD2rZ8Qm+jk3keQ7e0Enq6gCfYo2LlW1vkgjph46DTlcDYy24kcPUF1M5bR1GDG+mk3QjGZoy5IxocrAGtBGt11IOl+z5m+VHI2yALY8WTdAaeg/V61nJsqdtWxwtj3bjoGZi4G9xphNb6riuCDluA5pc0uAdZ6DQSc0jt98ZXnr39a+zct2knKygQRRjY40c92SdbMsh3V0t1AIO6DZz3gFrmkHTyjo62NDTpvJkYOHS1Io1i/APAskeQX+VuAyW39antOmmu/Q1HR8sQ0NDQRlFD8ky/Ka8Em9SHNBviFi7leCKIPkFn5tu45bPleV0G6/3UE7sw/kh+tJ/wA7kWGw5Q+Brm7i6Tfv/OOCI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eg;base64,/9j/4AAQSkZJRgABAQAAAQABAAD/2wCEAAkGBhISEBMSEBEWEhQUEBAVFxgVEhYVFxQSExQYFBQSFRcXHCYfGxkjGRgWHzAgIykpLCwtFR4xNTAqNSYsLCkBCQoKDgwOGg8PGCwcHRwsKywvLCkpLCkpKSkpNTQpLCksLCktKSwpKSkpKSwsKSkvLCkpLCksKTUsLCwpKTU1Nf/AABEIAN4A4wMBIgACEQEDEQH/xAAcAAEAAgMBAQEAAAAAAAAAAAAABQYCAwQHAQj/xABREAABBAADAwYICQkECAcAAAABAAIDEQQSIQUxUQYTIkGS0hYXMlRhcYHhBxQVUlORk5TTIzNCcqGxtNHwNGJ0wSU2goOisrPxNUNjZHPCw//EABkBAQADAQEAAAAAAAAAAAAAAAABBAUDAv/EACYRAQABAgQFBQEAAAAAAAAAAAABAhEDBDEzEhMhUYFBQlJhkTL/2gAMAwEAAhEDEQA/APcUREBERAREQEREBERAREQF8cNOC+r44WKPWgquzeVD2YD4xiCJJHYuWBjWgR5n/G3YWFnXVkNc460MxrSlgfhAaJI2GA2Z5IZKkDsj2TnD5gKsszjynZNDQt1tE3FyZwjGuazDRAOY9rgI20WvOZ7SKqnEAniRa8z5HbUdieUGMwU0cLoMIMS6BvxeIGJ0eJiykPDc124nfvN70F45L8oZMViJHOGSF+B2diImW0kNxLsTq4gA5i2OO22QCDRO82dcWC2NBC4uhhjjc5oaSxjWktBJDSQNwJJr0rtQEREBERAREQEREBERAREQUjZvKRzBK7nRPUxawHEh+ZnxiSNujY6a/IGZQXU8WbFErtm5VytzOEcUgy4VzcspDQJo3OLnSPaBkLmlrTQJJAqzStNJSCsDli6pBzTMzZA0DniQ4GaaG9GZs1w3laCfyjas6How/KQlwaI7uWZl85d5MRJFbOjqGhoe66ytcKzKfpKQVZ3KUz7OxE1iB7IQ4Fkodlc+Bk0dOLRrbwyq1IIW+Da+V7Gtfz0L5HBkhfZJbDLI8AtaecaCxosbi+rJbSsVJSCucm+UZxU0lkNDYo+gHNcAS955wEC+k0x7+A3XrJ4/auR2RjQ53QsudkYznHZGZ3UTbjoAAfTQ1UhSh9jYfPHiBNleZMRiQ8ZSOhmMbWOsm/yYZrQtpaa1shnFJjGgue2KTpP6LM0bsgJylpc5zXOIo0coG6+sSGExTZGBzdxsaiiC0lrmkdRBBBHELj2P8YBkZO0ZWPIjfnBdIy3VmHENy6neSdNLOGyi7n8UKaGCWMiiT03Rgv0oAWMh0vVzj16hKoiICIiD4V4r8HP+te1f1Mb/ABUK9qK8V+Dn/Wvav6mN/iYUHtaIiAiIgIiICIiAiIgIiICIiAiIgIiICIiAo6fAyNe6WBwBdWdjx0HlooOsasfVNzdIU0dE0ujaGPbCwveCRmY2mtzEue9rGgD0ucAo/wAJ2fQz/Ze9By7O25iZ3vjbCyKi4hz35wGNcYyQ1h6ZzsfVlmlWOM3gcII2ZQSSS5zid7nvJc5x9p3dWgVW2PtMxyOc+CeiyQfmwdXYiWQbnfNe1THhOz6Gf7L3oJlFDeE7PoZ/svenhOz6Gf7L3oJlFDeE7PoZ/svenhOz6Gf7L3oJeRlgiyLBGho68D1Ffnv4O4sYzlNPHI6pS7EDEP5vV0bHtkLmiqHOObHrwkNakL23wnZ9DP8AZe9QWChgj2jiMeIJs88EEZHM6gxl2d13ucBCP936UF2CKG8JmfQz/Ze9PCdn0M/2XvQTKKG8J2fQz/Ze9PCdn0M/2XvQTKKG8J2fQz/Ze9PCdn0M/wBl70EyihvCdn0M/wBl71twvKFj5Gx5JWOfmy546BLRmIu99A/UglEREBERAREQEREBERAREQRPKf8AMD/E4L+KiXCF38pmkwaNc6p8I4hrXPOVmJic4hrQSaaCdB1KIGNHzJ/ueK/CQdCLn+Oj5k/3PFfhJ8dHzJ/ueK/CQdCKBxfLvARPdHLiRG9ppzXxzNc01dEFlhafGRszz2Psy9xTaRZEVb8ZGzPPY+zL3E8ZGzPPY+zL3EtIsiKt+MfZnnrOzL3E8ZGzPPY+zL3EtKbLIirfjH2Z56zsy9xPGRszz2Psy9xLSiyyIq34x9mees7MvcTxkbM89j7MvcS0pssiLgwO3IZoxJAZJY3XT48NiHtNEtNObHRogj2Lf8dHzJ/ueK/CUIdCwi/tWG/Xm/6L1q+Oj5k/3PFfhLLBvL8TAWslAaZSS7DzRgAxOaOlIwDeQgtSIiAiIgIiICIiAiIgIiIC+UvqIPlJS+og/LPwnn/S+O/+f/6MVXjYr78IfJfGybVxj48FiJGOmtrmYeVzXDI0WHBtEKpM2Jir0w0x/wBy/wDkrsTTFMdbO8ReHRhdmwuwz5Hktc15GYyMA/Nue0c2W5nEubl6J0zXuGupvJ6WibYKGoLjmz2xvMgAavuSPdoOcFkUa3OwmM5vmuZnyF2bLzcmXNuzVW+l8GAxxaWGLEFhY1hBjkIyNdma2q3Ai69C51Vx8oTwywj2DIbAMZ3AHM6ndGY9Ho9Rglb6wOo5lp+SMkkbZXgB7WvJYHPysN/3dTpvbmHrql3Q4THtc5wZig4tALg2UEiqDSavd+88VudgcZma/JOJGtAa7JIHAAUA01YG/dxXnjjvDpFEzq04rYLcokjeGNOaw92fK1rWuMwkjZldH02t0Ga9K4aGclpraLYHOeWlpkALCHyRkv0oDNG/rO69y624bH3eXEDp5ycsg6eXJm3b8unq0Wz4rjgwNa3EACiAGSUKcXg7vnOcfWTxTjjvBy5QGLjyvc22uo1bHBzT6WuG8LS0WVJ4jY2Jc8udBMXEkkmJ5JPHcssPyZxjycmDnfXzcPI6vqavVNdN9XiYmNX6E+BxlbGw3rxP8TKrpSqXwUYOSLZOHZNG+J4OItkjCxwueQi2uAIsEH2q3LhVrKvOr5S+0iLygREQEREBERAREQEREBERAREQEREHxwXlIIsWN4O79nt3r1YryI2XWd/+dVr7FnZ72+V7J+rFsuutnhwHHf8AWtwlsdEAjdr1euv8lpdGXa2P2mq3bgtgAA3njxF9ZCoLrM5qsm/UaG4V+1ajJqbs7xpQH81nK2hd7+o6+5amSi6o7t4H8yfSoSya+9esHT3cDXX61uBHWN4O79hWhkh14a7xrv8ARovp8q+sfvI1tBi2XXpWd1E7vSNf69atPIR4dK+twjr/AIhv9Kqzoy43Y9evVu3BWjkIAJpACfzXs8sahWMvuQ4Y+3K7hfURbLKEREBERAREQEREBERAREQEREBERAREQfCvIMPKTYI3df8AW9evlePAt9HZdaz87F+HyvZSbX8Nxeb39f8AWi1TTu+d9QH+SzEVmhqKH6JFehZR4S3W6wNdbo2PWs5ecgfQJO/q69PSvkUuhv8ArdY967HwsJpu/Tj7CnNNF7r6wdL9ptShzvxBLfmkH61tw8xNgtquvd+xZOHVuH168FqBb6Oy66SybtxkN761KsfIWUmeSzpzPAfPCrTYrJG8afokV6P64KychISJ5DW+Lr/XHUu2X3YccfblekRFtMkREQEREBERAREQEREBERAREQEREBERB8K8wbhBvJo11E/zXp5Xk3xl53CvZ1f0FnZ72+V7Kevh0Ow+XyTr61rc7QA2T13X+RWnNqbOp3HrHECysTGa1J04XXH2D+Sz7Lrlxe0gyVseXystF72sDyX5SyM0Q5wGuUkEiqvWsZttRGSOMO8qZrBma7K8B/NvDSLBId0b3Aka6hbZtlCTMHXldzYe3N0HhjszQ5vt3iidx0Wl/J+Mva5zndGRz2gO0Y50nOuoEeS54BO/cKoLtE4frq5zxOvZDudjzkBp5ydu8mublfFodPm37VINwg40a1onr9qj8JkhYI22RnkcMxaSXPc6RwFVZsuNLd8Zedwrr3dS5VdZ6aOkaN78PlByk361YORTvyzxrfNa2R84cFVQ/U2TfUa1rhqfSrLyEaeekv6KvR5QOi7Zfchyx9uV4REW0yRERAREQEREBERAREQEREBERAREQEREHwrylrhYsbwR/L2716sV5E4EuBO8enrqtfYs7Pe3yvZP1YNm11s8L3DjvWjazeciprSRzjNWhpLcpzZnNd0XiwLaQb6hdLoMRcbsftNVu6lnkA63ewmrHWB1KjE2m65MXiyuytxjWx5Wua0OfmEQAbldK42Y9S1xBD6JIFgAAg1ls5+KD4+d54jPAH5stZXYV3PXQ6p8vqrTQlWKVtCwd/UdVrbMCaLTqN4AC6828aQ8cv7VfZck8pwUjuckYCxz3OryzHMwuYRubTm36a6w5TewjPT/AIzmzGxRa0DMC43GQ423KW9Td267K64Oi2mtAaL0AGmv93qWRbbr6x+8ija814nF0smmi3qxbNrrZ4E9XHQ/161auQkmaV5G4R1/xDeqsYrN37dT6laOQjQJ5KJ/NcTXljUDqXvL7kPGPtyvCIi2WUIiICIiAiIgIiICIiAiIgIiICIiAiIg+FeQQSO1BArju/7r18rx8FvuyEmvqWfnY/nyvZSdfDY55vfWvrWubEEnyj7OI9S2NivQWRQ/RIr0L7HhOlbhQ9Jo31LOXnI2Ss17+r1f918jl0N8P2dYXY+JhNNGunH2GynNtHCzx0B/epQ5n4glu+iK14+n0Lbh5XGwQAPqWbh1bh6NdVrBb7sjrr6ksm7a6Q2Na1KsfIWYnESa/wDk/tztVabDZNWRp+iRXo3f1SsvISAieQ1Vxde/yx1Ltl92HHH25XlERbTJEREBERAREQEREBERAREQEREBERAREQfCvMBgmnfV11X/ADU9tj4WtnYaeTDzSSCSN2VwEL3AGgdCBR0IXnjuXuEO6do/2JO7vVLOYVdXDwxMruVmIvdYn4Rrdw14+krAu3DeR12P2Uq+OWmDs3iR6Dkkse3KsfC/B+cDsSfuyqhycT4z+LnFT3WAR8NT6S3daFgJA6tD6PUepQkXLPCgUMQwdd83J+3oLMcqsKd+IBGu5kndTk4vxn8TEwnBg28dPSP3LY3BN9APov8AmoMcssLuEoP+w/urXJyzw/XM0a/MfVdneo5OL8Z/E3hOPwgF1v4+nrVg5En8s8cId9j544Lz4cscHreIF3ockl+qy1SnJv4Sdn4aRz5ZyQWZRkikdrmB3ZdAu+Bg4kYkTNM/jjjVRNEw9hRR2wNuw4zDsxGHJMb8+UuaWnoPLDodRq0qRWsyhERAREQEREBERAREQEREBERARc2P2gyFuaQkAuDRTHPJcdwDWAk/UuLwng4TfdMT+EglkUT4TwcJvumJ/CTwng4TfdMT+Eg/NfwoP/0xjh/7j/8ANiqzHK7/AAgcm8ZiNp4qaDB4h8ck2Zrhh5QHDI0Xq0HeCoFnIvaHmGJ+7yd1WYq6R1e4k2JgopWy87YytY4O51kYa0yNY405pzkB1hoIJqhdr5DsN2UvMsbWtjDzmLtGvDCwEBptzmyNcAL03kEUuzD8mtpsY5jcJi2teAHtEMwa8DcHACj7Vsi2BtQNLfimKDcpbXMzVkcQ5zKqspcASN1gFRM/brFu7Vh+TMr8oDmAlzG6l2j3ujbkNNOo52ImrFP0JogYfFyxkJcdJXUMjXPe2nNbWWgC7pWGg3xqxclhtjbTaWkYbFtLWZQWxTDK27ytIGjb1paMfyc2k4sLcLi7jrJ+Sm6BBzdDTom9bCTV01dJqtF4lql2eCBJA4DM6JoBe54kDzL+UY/I0BoEdEOAdYd6AWK2K8x5w5hBotAc7M5juayyAFooHnoqBo9Pdoa1ycnNqusnDYwlxYTccxzOjsMJ01LbNcL0UjBsbaeRzHYfGEOJJBjnIcXEOcSK63Bp9bRwXmmft5ornSZQW09nmGQsc9jy3eY3h7b1BFjrBBBHoUcd9XatGM5PbRkNuwmKedNXQyuNDcLItcbuSW0L/sGI9mGk7q93hNUx3e+/A1/4LhfXif4mVXVUD4MtoDC7LggxEc0cjTPmacLiCRmnkc3URkeSQfarT4TwcJvumJ/CVedVWdUsiifCeDhN90xP4S3YLbkUr+bYXh2VzqfDLHbWlocQZGAGi5u7iFCEgiIgIiICIiAiIgIo7H8o8LA/JPiYYn0DlklYx2U3RpxujR+orn8NNn+fYb7xH3kEyihvDTZ/n2G+8R95PDTZ/n2G+8R95A5T+RD/AIqL9zlyUuLlNyywPNxkYyB2XEROOSVryGiwTlZZrUdSi/GDs7ztnYl7iCw0lKveMHZ3nbOxL3E8YOzvO2diXuILDSUq94wdneds7EvcTxg7O87Z2Je4gsNJSr3jB2d52zsS9xPGDs7ztnYl7iCw0lKveMHZ3nbOxL3E8YOzvO2diXuILDSUq94wdneds7EvcTxg7O87Z2Je4gsNJSr3jB2d52zsS9xPGDs7ztnYl7iCw0lKveMHZ3nbOxL3E8YOzvO2diXuILDS+7P/ALZF/hsX/wBTCqu+MHZ3nbOxL3Fu2Ty3wDsWwjFxANw+JBLyYwC6TD5RcgAs5Xaf3Sgv6KG8NNn+fYb7xH3k8NNn+fYb7xH3kEyihvDTZ/n2G+8R95PDTZ/n2G+8R95BMoo2LlJhHDM3FQuBvUTMI0NHW+KIJJERB4/8Jh/0k7/DYf8A5pVVsx4n61P/AAsbRZHtMhwdrhcOdAD+lLxIVO+Xo+D+yO8gksx4n60zHifrUb8vR8H9kd5Pl6Pg/sjvIJLMeKZjxUb8vR8H9kd5Pl6Pg/sjvIJLMeKZjxUb8vR8H9kd5Pl6Pg/sjvIJLMeKZjxUb8vR8H9kd5Pl6Pg/sjvIJLMeKZjxUb8vR8H9kd5Pl6Pg/sjvIJLMeKZjxUb8vR8H9kd5Pl6Pg/sjvIJLMeKZjxUb8vR8H9kd5Pl2Lg/sjvIJo4J4FnT8lzm/9G6+vUGuBtYyYWRoJcx4ANElrgL00ut+o+sLkk5bZrzWbz72NOUPABDLd0R0RQGgX3FctucBDwTbS0nm2g0TGd+b/wBKPsoO+bZsja/StjndC3U1oBLjp5OvlCwaNE0vg2ZNlL+bcGgE2QRo1ucnX0aqNl5XtcC0t0OawIowLdVuoHR2g19C2DluNxbmFkkGKM2XAh5Ou82b9NIOiKF7gS1rnAVdAmsxoXXEkD2rZ8Qm+jk3keQ7e0Enq6gCfYo2LlW1vkgjph46DTlcDYy24kcPUF1M5bR1GDG+mk3QjGZoy5IxocrAGtBGt11IOl+z5m+VHI2yALY8WTdAaeg/V61nJsqdtWxwtj3bjoGZi4G9xphNb6riuCDluA5pc0uAdZ6DQSc0jt98ZXnr39a+zct2knKygQRRjY40c92SdbMsh3V0t1AIO6DZz3gFrmkHTyjo62NDTpvJkYOHS1Io1i/APAskeQX+VuAyW39antOmmu/Q1HR8sQ0NDQRlFD8ky/Ka8Em9SHNBviFi7leCKIPkFn5tu45bPleV0G6/3UE7sw/kh+tJ/wA7kWGw5Q+Brm7i6Tfv/OOCIP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6" name="Picture 8" descr="http://osp.mans.edu.eg/geotechnical/Photo%20Ch1/unconfien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478" y="2523795"/>
            <a:ext cx="3238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https://encrypted-tbn3.gstatic.com/images?q=tbn:ANd9GcQJoAFyuB6BYBGNNOpyvalQJBQe6dmd80ibmV8ojqEK7WvcO5R49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24943"/>
            <a:ext cx="2738239" cy="267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155574" y="836712"/>
            <a:ext cx="572990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Compression stress–strain tests may be conducted if </a:t>
            </a:r>
            <a:r>
              <a:rPr lang="en-US" dirty="0" smtClean="0"/>
              <a:t>in-service </a:t>
            </a:r>
            <a:r>
              <a:rPr lang="en-US" dirty="0"/>
              <a:t>forces are of this type</a:t>
            </a:r>
            <a:r>
              <a:rPr lang="en-US" dirty="0" smtClean="0"/>
              <a:t>.</a:t>
            </a:r>
            <a:endParaRPr lang="tr-T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 compression test is conducted in a manner similar to the tensile test, except that </a:t>
            </a:r>
            <a:r>
              <a:rPr lang="en-US" dirty="0" smtClean="0"/>
              <a:t>the</a:t>
            </a:r>
            <a:r>
              <a:rPr lang="tr-TR" dirty="0" smtClean="0"/>
              <a:t> </a:t>
            </a:r>
            <a:r>
              <a:rPr lang="en-US" dirty="0" smtClean="0"/>
              <a:t>force </a:t>
            </a:r>
            <a:r>
              <a:rPr lang="en-US" dirty="0"/>
              <a:t>is compressive and the specimen contracts along the direction of the </a:t>
            </a:r>
            <a:r>
              <a:rPr lang="en-US" dirty="0" smtClean="0"/>
              <a:t>stress</a:t>
            </a:r>
            <a:r>
              <a:rPr lang="tr-TR" dirty="0" smtClean="0"/>
              <a:t>.</a:t>
            </a:r>
            <a:endParaRPr lang="en-US" dirty="0"/>
          </a:p>
        </p:txBody>
      </p:sp>
      <p:pic>
        <p:nvPicPr>
          <p:cNvPr id="12300" name="Picture 12" descr="http://nptel.iitm.ac.in/courses/Webcourse-contents/IIT-ROORKEE/strength%20of%20materials/lects%20&amp;%20picts/image/lect12/fig%2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525561"/>
            <a:ext cx="38766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ikdörtgen 7"/>
          <p:cNvSpPr/>
          <p:nvPr/>
        </p:nvSpPr>
        <p:spPr>
          <a:xfrm>
            <a:off x="179512" y="2924943"/>
            <a:ext cx="48317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Ductile materials: </a:t>
            </a:r>
            <a:r>
              <a:rPr lang="en-US" sz="1600" dirty="0"/>
              <a:t>For ductile material such as mild steel, the load </a:t>
            </a:r>
            <a:r>
              <a:rPr lang="tr-TR" sz="1600" dirty="0" smtClean="0"/>
              <a:t>v</a:t>
            </a:r>
            <a:r>
              <a:rPr lang="en-US" sz="1600" dirty="0" smtClean="0"/>
              <a:t>s </a:t>
            </a:r>
            <a:r>
              <a:rPr lang="en-US" sz="1600" dirty="0"/>
              <a:t>compression diagram would be as follows</a:t>
            </a:r>
          </a:p>
        </p:txBody>
      </p:sp>
      <p:pic>
        <p:nvPicPr>
          <p:cNvPr id="12302" name="Picture 14" descr="http://nptel.iitm.ac.in/courses/Webcourse-contents/IIT-ROORKEE/strength%20of%20materials/lects%20&amp;%20picts/image/lect12/fig%20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986628"/>
            <a:ext cx="3746351" cy="227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ikdörtgen 8"/>
          <p:cNvSpPr/>
          <p:nvPr/>
        </p:nvSpPr>
        <p:spPr>
          <a:xfrm>
            <a:off x="5076056" y="2996952"/>
            <a:ext cx="4024136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b="1" dirty="0"/>
              <a:t>Brittle materials </a:t>
            </a:r>
            <a:r>
              <a:rPr lang="en-US" sz="1600" dirty="0"/>
              <a:t>in compression behave elastically up to certain load, and then fail suddenly by splitting or by </a:t>
            </a:r>
            <a:r>
              <a:rPr lang="en-US" sz="1600" dirty="0" err="1" smtClean="0"/>
              <a:t>craking</a:t>
            </a:r>
            <a:endParaRPr lang="tr-TR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1349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229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116632"/>
            <a:ext cx="914400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/>
            <a:r>
              <a:rPr lang="en-US" sz="3200" b="1" dirty="0" smtClean="0"/>
              <a:t>Torsional </a:t>
            </a:r>
            <a:r>
              <a:rPr lang="en-US" sz="3200" b="1" dirty="0"/>
              <a:t>Tests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AutoShape 4" descr="data:image/jpeg;base64,/9j/4AAQSkZJRgABAQAAAQABAAD/2wCEAAkGBhISEBMSEBEWEhQUEBAVFxgVEhYVFxQSExQYFBQSFRcXHCYfGxkjGRgWHzAgIykpLCwtFR4xNTAqNSYsLCkBCQoKDgwOGg8PGCwcHRwsKywvLCkpLCkpKSkpNTQpLCksLCktKSwpKSkpKSwsKSkvLCkpLCksKTUsLCwpKTU1Nf/AABEIAN4A4wMBIgACEQEDEQH/xAAcAAEAAgMBAQEAAAAAAAAAAAAABQYCAwQHAQj/xABREAABBAADAwYICQkECAcAAAABAAIDEQQSIQUxUQYTIkGS0hYXMlRhcYHhBxQVUlORk5TTIzNCcqGxtNHwNGJ0wSU2goOisrPxNUNjZHPCw//EABkBAQADAQEAAAAAAAAAAAAAAAABBAUDAv/EACYRAQABAgQFBQEAAAAAAAAAAAABAhEDBDEzEhMhUYFBQlJhkTL/2gAMAwEAAhEDEQA/APcUREBERAREQEREBERAREQF8cNOC+r44WKPWgquzeVD2YD4xiCJJHYuWBjWgR5n/G3YWFnXVkNc460MxrSlgfhAaJI2GA2Z5IZKkDsj2TnD5gKsszjynZNDQt1tE3FyZwjGuazDRAOY9rgI20WvOZ7SKqnEAniRa8z5HbUdieUGMwU0cLoMIMS6BvxeIGJ0eJiykPDc124nfvN70F45L8oZMViJHOGSF+B2diImW0kNxLsTq4gA5i2OO22QCDRO82dcWC2NBC4uhhjjc5oaSxjWktBJDSQNwJJr0rtQEREBERAREQEREBERAREQUjZvKRzBK7nRPUxawHEh+ZnxiSNujY6a/IGZQXU8WbFErtm5VytzOEcUgy4VzcspDQJo3OLnSPaBkLmlrTQJJAqzStNJSCsDli6pBzTMzZA0DniQ4GaaG9GZs1w3laCfyjas6How/KQlwaI7uWZl85d5MRJFbOjqGhoe66ytcKzKfpKQVZ3KUz7OxE1iB7IQ4Fkodlc+Bk0dOLRrbwyq1IIW+Da+V7Gtfz0L5HBkhfZJbDLI8AtaecaCxosbi+rJbSsVJSCucm+UZxU0lkNDYo+gHNcAS955wEC+k0x7+A3XrJ4/auR2RjQ53QsudkYznHZGZ3UTbjoAAfTQ1UhSh9jYfPHiBNleZMRiQ8ZSOhmMbWOsm/yYZrQtpaa1shnFJjGgue2KTpP6LM0bsgJylpc5zXOIo0coG6+sSGExTZGBzdxsaiiC0lrmkdRBBBHELj2P8YBkZO0ZWPIjfnBdIy3VmHENy6neSdNLOGyi7n8UKaGCWMiiT03Rgv0oAWMh0vVzj16hKoiICIiD4V4r8HP+te1f1Mb/ABUK9qK8V+Dn/Wvav6mN/iYUHtaIiAiIgIiICIiAiIgIiICIiAiIgIiICIiAo6fAyNe6WBwBdWdjx0HlooOsasfVNzdIU0dE0ujaGPbCwveCRmY2mtzEue9rGgD0ucAo/wAJ2fQz/Ze9By7O25iZ3vjbCyKi4hz35wGNcYyQ1h6ZzsfVlmlWOM3gcII2ZQSSS5zid7nvJc5x9p3dWgVW2PtMxyOc+CeiyQfmwdXYiWQbnfNe1THhOz6Gf7L3oJlFDeE7PoZ/svenhOz6Gf7L3oJlFDeE7PoZ/svenhOz6Gf7L3oJeRlgiyLBGho68D1Ffnv4O4sYzlNPHI6pS7EDEP5vV0bHtkLmiqHOObHrwkNakL23wnZ9DP8AZe9QWChgj2jiMeIJs88EEZHM6gxl2d13ucBCP936UF2CKG8JmfQz/Ze9PCdn0M/2XvQTKKG8J2fQz/Ze9PCdn0M/2XvQTKKG8J2fQz/Ze9PCdn0M/wBl70EyihvCdn0M/wBl71twvKFj5Gx5JWOfmy546BLRmIu99A/UglEREBERAREQEREBERAREQRPKf8AMD/E4L+KiXCF38pmkwaNc6p8I4hrXPOVmJic4hrQSaaCdB1KIGNHzJ/ueK/CQdCLn+Oj5k/3PFfhJ8dHzJ/ueK/CQdCKBxfLvARPdHLiRG9ppzXxzNc01dEFlhafGRszz2Psy9xTaRZEVb8ZGzPPY+zL3E8ZGzPPY+zL3EtIsiKt+MfZnnrOzL3E8ZGzPPY+zL3EtKbLIirfjH2Z56zsy9xPGRszz2Psy9xLSiyyIq34x9mees7MvcTxkbM89j7MvcS0pssiLgwO3IZoxJAZJY3XT48NiHtNEtNObHRogj2Lf8dHzJ/ueK/CUIdCwi/tWG/Xm/6L1q+Oj5k/3PFfhLLBvL8TAWslAaZSS7DzRgAxOaOlIwDeQgtSIiAiIgIiICIiAiIgIiIC+UvqIPlJS+og/LPwnn/S+O/+f/6MVXjYr78IfJfGybVxj48FiJGOmtrmYeVzXDI0WHBtEKpM2Jir0w0x/wBy/wDkrsTTFMdbO8ReHRhdmwuwz5Hktc15GYyMA/Nue0c2W5nEubl6J0zXuGupvJ6WibYKGoLjmz2xvMgAavuSPdoOcFkUa3OwmM5vmuZnyF2bLzcmXNuzVW+l8GAxxaWGLEFhY1hBjkIyNdma2q3Ai69C51Vx8oTwywj2DIbAMZ3AHM6ndGY9Ho9Rglb6wOo5lp+SMkkbZXgB7WvJYHPysN/3dTpvbmHrql3Q4THtc5wZig4tALg2UEiqDSavd+88VudgcZma/JOJGtAa7JIHAAUA01YG/dxXnjjvDpFEzq04rYLcokjeGNOaw92fK1rWuMwkjZldH02t0Ga9K4aGclpraLYHOeWlpkALCHyRkv0oDNG/rO69y624bH3eXEDp5ycsg6eXJm3b8unq0Wz4rjgwNa3EACiAGSUKcXg7vnOcfWTxTjjvBy5QGLjyvc22uo1bHBzT6WuG8LS0WVJ4jY2Jc8udBMXEkkmJ5JPHcssPyZxjycmDnfXzcPI6vqavVNdN9XiYmNX6E+BxlbGw3rxP8TKrpSqXwUYOSLZOHZNG+J4OItkjCxwueQi2uAIsEH2q3LhVrKvOr5S+0iLygREQEREBERAREQEREBERAREQEREHxwXlIIsWN4O79nt3r1YryI2XWd/+dVr7FnZ72+V7J+rFsuutnhwHHf8AWtwlsdEAjdr1euv8lpdGXa2P2mq3bgtgAA3njxF9ZCoLrM5qsm/UaG4V+1ajJqbs7xpQH81nK2hd7+o6+5amSi6o7t4H8yfSoSya+9esHT3cDXX61uBHWN4O79hWhkh14a7xrv8ARovp8q+sfvI1tBi2XXpWd1E7vSNf69atPIR4dK+twjr/AIhv9Kqzoy43Y9evVu3BWjkIAJpACfzXs8sahWMvuQ4Y+3K7hfURbLKEREBERAREQEREBERAREQEREBERAREQfCvIMPKTYI3df8AW9evlePAt9HZdaz87F+HyvZSbX8Nxeb39f8AWi1TTu+d9QH+SzEVmhqKH6JFehZR4S3W6wNdbo2PWs5ecgfQJO/q69PSvkUuhv8ArdY967HwsJpu/Tj7CnNNF7r6wdL9ptShzvxBLfmkH61tw8xNgtquvd+xZOHVuH168FqBb6Oy66SybtxkN761KsfIWUmeSzpzPAfPCrTYrJG8afokV6P64KychISJ5DW+Lr/XHUu2X3YccfblekRFtMkREQEREBERAREQEREBERAREQEREBERB8K8wbhBvJo11E/zXp5Xk3xl53CvZ1f0FnZ72+V7Kevh0Ow+XyTr61rc7QA2T13X+RWnNqbOp3HrHECysTGa1J04XXH2D+Sz7Lrlxe0gyVseXystF72sDyX5SyM0Q5wGuUkEiqvWsZttRGSOMO8qZrBma7K8B/NvDSLBId0b3Aka6hbZtlCTMHXldzYe3N0HhjszQ5vt3iidx0Wl/J+Mva5zndGRz2gO0Y50nOuoEeS54BO/cKoLtE4frq5zxOvZDudjzkBp5ydu8mublfFodPm37VINwg40a1onr9qj8JkhYI22RnkcMxaSXPc6RwFVZsuNLd8Zedwrr3dS5VdZ6aOkaN78PlByk361YORTvyzxrfNa2R84cFVQ/U2TfUa1rhqfSrLyEaeekv6KvR5QOi7Zfchyx9uV4REW0yRERAREQEREBERAREQEREBERAREQEREHwrylrhYsbwR/L2716sV5E4EuBO8enrqtfYs7Pe3yvZP1YNm11s8L3DjvWjazeciprSRzjNWhpLcpzZnNd0XiwLaQb6hdLoMRcbsftNVu6lnkA63ewmrHWB1KjE2m65MXiyuytxjWx5Wua0OfmEQAbldK42Y9S1xBD6JIFgAAg1ls5+KD4+d54jPAH5stZXYV3PXQ6p8vqrTQlWKVtCwd/UdVrbMCaLTqN4AC6828aQ8cv7VfZck8pwUjuckYCxz3OryzHMwuYRubTm36a6w5TewjPT/AIzmzGxRa0DMC43GQ423KW9Td267K64Oi2mtAaL0AGmv93qWRbbr6x+8ija814nF0smmi3qxbNrrZ4E9XHQ/161auQkmaV5G4R1/xDeqsYrN37dT6laOQjQJ5KJ/NcTXljUDqXvL7kPGPtyvCIi2WUIiICIiAiIgIiICIiAiIgIiICIiAiIg+FeQQSO1BArju/7r18rx8FvuyEmvqWfnY/nyvZSdfDY55vfWvrWubEEnyj7OI9S2NivQWRQ/RIr0L7HhOlbhQ9Jo31LOXnI2Ss17+r1f918jl0N8P2dYXY+JhNNGunH2GynNtHCzx0B/epQ5n4glu+iK14+n0Lbh5XGwQAPqWbh1bh6NdVrBb7sjrr6ksm7a6Q2Na1KsfIWYnESa/wDk/tztVabDZNWRp+iRXo3f1SsvISAieQ1Vxde/yx1Ltl92HHH25XlERbTJEREBERAREQEREBERAREQEREBERAREQfCvMBgmnfV11X/ADU9tj4WtnYaeTDzSSCSN2VwEL3AGgdCBR0IXnjuXuEO6do/2JO7vVLOYVdXDwxMruVmIvdYn4Rrdw14+krAu3DeR12P2Uq+OWmDs3iR6Dkkse3KsfC/B+cDsSfuyqhycT4z+LnFT3WAR8NT6S3daFgJA6tD6PUepQkXLPCgUMQwdd83J+3oLMcqsKd+IBGu5kndTk4vxn8TEwnBg28dPSP3LY3BN9APov8AmoMcssLuEoP+w/urXJyzw/XM0a/MfVdneo5OL8Z/E3hOPwgF1v4+nrVg5En8s8cId9j544Lz4cscHreIF3ockl+qy1SnJv4Sdn4aRz5ZyQWZRkikdrmB3ZdAu+Bg4kYkTNM/jjjVRNEw9hRR2wNuw4zDsxGHJMb8+UuaWnoPLDodRq0qRWsyhERAREQEREBERAREQEREBERARc2P2gyFuaQkAuDRTHPJcdwDWAk/UuLwng4TfdMT+EglkUT4TwcJvumJ/CTwng4TfdMT+Eg/NfwoP/0xjh/7j/8ANiqzHK7/AAgcm8ZiNp4qaDB4h8ck2Zrhh5QHDI0Xq0HeCoFnIvaHmGJ+7yd1WYq6R1e4k2JgopWy87YytY4O51kYa0yNY405pzkB1hoIJqhdr5DsN2UvMsbWtjDzmLtGvDCwEBptzmyNcAL03kEUuzD8mtpsY5jcJi2teAHtEMwa8DcHACj7Vsi2BtQNLfimKDcpbXMzVkcQ5zKqspcASN1gFRM/brFu7Vh+TMr8oDmAlzG6l2j3ujbkNNOo52ImrFP0JogYfFyxkJcdJXUMjXPe2nNbWWgC7pWGg3xqxclhtjbTaWkYbFtLWZQWxTDK27ytIGjb1paMfyc2k4sLcLi7jrJ+Sm6BBzdDTom9bCTV01dJqtF4lql2eCBJA4DM6JoBe54kDzL+UY/I0BoEdEOAdYd6AWK2K8x5w5hBotAc7M5juayyAFooHnoqBo9Pdoa1ycnNqusnDYwlxYTccxzOjsMJ01LbNcL0UjBsbaeRzHYfGEOJJBjnIcXEOcSK63Bp9bRwXmmft5ornSZQW09nmGQsc9jy3eY3h7b1BFjrBBBHoUcd9XatGM5PbRkNuwmKedNXQyuNDcLItcbuSW0L/sGI9mGk7q93hNUx3e+/A1/4LhfXif4mVXVUD4MtoDC7LggxEc0cjTPmacLiCRmnkc3URkeSQfarT4TwcJvumJ/CVedVWdUsiifCeDhN90xP4S3YLbkUr+bYXh2VzqfDLHbWlocQZGAGi5u7iFCEgiIgIiICIiAiIgIo7H8o8LA/JPiYYn0DlklYx2U3RpxujR+orn8NNn+fYb7xH3kEyihvDTZ/n2G+8R95PDTZ/n2G+8R95A5T+RD/AIqL9zlyUuLlNyywPNxkYyB2XEROOSVryGiwTlZZrUdSi/GDs7ztnYl7iCw0lKveMHZ3nbOxL3E8YOzvO2diXuILDSUq94wdneds7EvcTxg7O87Z2Je4gsNJSr3jB2d52zsS9xPGDs7ztnYl7iCw0lKveMHZ3nbOxL3E8YOzvO2diXuILDSUq94wdneds7EvcTxg7O87Z2Je4gsNJSr3jB2d52zsS9xPGDs7ztnYl7iCw0lKveMHZ3nbOxL3E8YOzvO2diXuILDS+7P/ALZF/hsX/wBTCqu+MHZ3nbOxL3Fu2Ty3wDsWwjFxANw+JBLyYwC6TD5RcgAs5Xaf3Sgv6KG8NNn+fYb7xH3k8NNn+fYb7xH3kEyihvDTZ/n2G+8R95PDTZ/n2G+8R95BMoo2LlJhHDM3FQuBvUTMI0NHW+KIJJERB4/8Jh/0k7/DYf8A5pVVsx4n61P/AAsbRZHtMhwdrhcOdAD+lLxIVO+Xo+D+yO8gksx4n60zHifrUb8vR8H9kd5Pl6Pg/sjvIJLMeKZjxUb8vR8H9kd5Pl6Pg/sjvIJLMeKZjxUb8vR8H9kd5Pl6Pg/sjvIJLMeKZjxUb8vR8H9kd5Pl6Pg/sjvIJLMeKZjxUb8vR8H9kd5Pl6Pg/sjvIJLMeKZjxUb8vR8H9kd5Pl6Pg/sjvIJLMeKZjxUb8vR8H9kd5Pl2Lg/sjvIJo4J4FnT8lzm/9G6+vUGuBtYyYWRoJcx4ANElrgL00ut+o+sLkk5bZrzWbz72NOUPABDLd0R0RQGgX3FctucBDwTbS0nm2g0TGd+b/wBKPsoO+bZsja/StjndC3U1oBLjp5OvlCwaNE0vg2ZNlL+bcGgE2QRo1ucnX0aqNl5XtcC0t0OawIowLdVuoHR2g19C2DluNxbmFkkGKM2XAh5Ou82b9NIOiKF7gS1rnAVdAmsxoXXEkD2rZ8Qm+jk3keQ7e0Enq6gCfYo2LlW1vkgjph46DTlcDYy24kcPUF1M5bR1GDG+mk3QjGZoy5IxocrAGtBGt11IOl+z5m+VHI2yALY8WTdAaeg/V61nJsqdtWxwtj3bjoGZi4G9xphNb6riuCDluA5pc0uAdZ6DQSc0jt98ZXnr39a+zct2knKygQRRjY40c92SdbMsh3V0t1AIO6DZz3gFrmkHTyjo62NDTpvJkYOHS1Io1i/APAskeQX+VuAyW39antOmmu/Q1HR8sQ0NDQRlFD8ky/Ka8Em9SHNBviFi7leCKIPkFn5tu45bPleV0G6/3UE7sw/kh+tJ/wA7kWGw5Q+Brm7i6Tfv/OOCI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eg;base64,/9j/4AAQSkZJRgABAQAAAQABAAD/2wCEAAkGBhISEBMSEBEWEhQUEBAVFxgVEhYVFxQSExQYFBQSFRcXHCYfGxkjGRgWHzAgIykpLCwtFR4xNTAqNSYsLCkBCQoKDgwOGg8PGCwcHRwsKywvLCkpLCkpKSkpNTQpLCksLCktKSwpKSkpKSwsKSkvLCkpLCksKTUsLCwpKTU1Nf/AABEIAN4A4wMBIgACEQEDEQH/xAAcAAEAAgMBAQEAAAAAAAAAAAAABQYCAwQHAQj/xABREAABBAADAwYICQkECAcAAAABAAIDEQQSIQUxUQYTIkGS0hYXMlRhcYHhBxQVUlORk5TTIzNCcqGxtNHwNGJ0wSU2goOisrPxNUNjZHPCw//EABkBAQADAQEAAAAAAAAAAAAAAAABBAUDAv/EACYRAQABAgQFBQEAAAAAAAAAAAABAhEDBDEzEhMhUYFBQlJhkTL/2gAMAwEAAhEDEQA/APcUREBERAREQEREBERAREQF8cNOC+r44WKPWgquzeVD2YD4xiCJJHYuWBjWgR5n/G3YWFnXVkNc460MxrSlgfhAaJI2GA2Z5IZKkDsj2TnD5gKsszjynZNDQt1tE3FyZwjGuazDRAOY9rgI20WvOZ7SKqnEAniRa8z5HbUdieUGMwU0cLoMIMS6BvxeIGJ0eJiykPDc124nfvN70F45L8oZMViJHOGSF+B2diImW0kNxLsTq4gA5i2OO22QCDRO82dcWC2NBC4uhhjjc5oaSxjWktBJDSQNwJJr0rtQEREBERAREQEREBERAREQUjZvKRzBK7nRPUxawHEh+ZnxiSNujY6a/IGZQXU8WbFErtm5VytzOEcUgy4VzcspDQJo3OLnSPaBkLmlrTQJJAqzStNJSCsDli6pBzTMzZA0DniQ4GaaG9GZs1w3laCfyjas6How/KQlwaI7uWZl85d5MRJFbOjqGhoe66ytcKzKfpKQVZ3KUz7OxE1iB7IQ4Fkodlc+Bk0dOLRrbwyq1IIW+Da+V7Gtfz0L5HBkhfZJbDLI8AtaecaCxosbi+rJbSsVJSCucm+UZxU0lkNDYo+gHNcAS955wEC+k0x7+A3XrJ4/auR2RjQ53QsudkYznHZGZ3UTbjoAAfTQ1UhSh9jYfPHiBNleZMRiQ8ZSOhmMbWOsm/yYZrQtpaa1shnFJjGgue2KTpP6LM0bsgJylpc5zXOIo0coG6+sSGExTZGBzdxsaiiC0lrmkdRBBBHELj2P8YBkZO0ZWPIjfnBdIy3VmHENy6neSdNLOGyi7n8UKaGCWMiiT03Rgv0oAWMh0vVzj16hKoiICIiD4V4r8HP+te1f1Mb/ABUK9qK8V+Dn/Wvav6mN/iYUHtaIiAiIgIiICIiAiIgIiICIiAiIgIiICIiAo6fAyNe6WBwBdWdjx0HlooOsasfVNzdIU0dE0ujaGPbCwveCRmY2mtzEue9rGgD0ucAo/wAJ2fQz/Ze9By7O25iZ3vjbCyKi4hz35wGNcYyQ1h6ZzsfVlmlWOM3gcII2ZQSSS5zid7nvJc5x9p3dWgVW2PtMxyOc+CeiyQfmwdXYiWQbnfNe1THhOz6Gf7L3oJlFDeE7PoZ/svenhOz6Gf7L3oJlFDeE7PoZ/svenhOz6Gf7L3oJeRlgiyLBGho68D1Ffnv4O4sYzlNPHI6pS7EDEP5vV0bHtkLmiqHOObHrwkNakL23wnZ9DP8AZe9QWChgj2jiMeIJs88EEZHM6gxl2d13ucBCP936UF2CKG8JmfQz/Ze9PCdn0M/2XvQTKKG8J2fQz/Ze9PCdn0M/2XvQTKKG8J2fQz/Ze9PCdn0M/wBl70EyihvCdn0M/wBl71twvKFj5Gx5JWOfmy546BLRmIu99A/UglEREBERAREQEREBERAREQRPKf8AMD/E4L+KiXCF38pmkwaNc6p8I4hrXPOVmJic4hrQSaaCdB1KIGNHzJ/ueK/CQdCLn+Oj5k/3PFfhJ8dHzJ/ueK/CQdCKBxfLvARPdHLiRG9ppzXxzNc01dEFlhafGRszz2Psy9xTaRZEVb8ZGzPPY+zL3E8ZGzPPY+zL3EtIsiKt+MfZnnrOzL3E8ZGzPPY+zL3EtKbLIirfjH2Z56zsy9xPGRszz2Psy9xLSiyyIq34x9mees7MvcTxkbM89j7MvcS0pssiLgwO3IZoxJAZJY3XT48NiHtNEtNObHRogj2Lf8dHzJ/ueK/CUIdCwi/tWG/Xm/6L1q+Oj5k/3PFfhLLBvL8TAWslAaZSS7DzRgAxOaOlIwDeQgtSIiAiIgIiICIiAiIgIiIC+UvqIPlJS+og/LPwnn/S+O/+f/6MVXjYr78IfJfGybVxj48FiJGOmtrmYeVzXDI0WHBtEKpM2Jir0w0x/wBy/wDkrsTTFMdbO8ReHRhdmwuwz5Hktc15GYyMA/Nue0c2W5nEubl6J0zXuGupvJ6WibYKGoLjmz2xvMgAavuSPdoOcFkUa3OwmM5vmuZnyF2bLzcmXNuzVW+l8GAxxaWGLEFhY1hBjkIyNdma2q3Ai69C51Vx8oTwywj2DIbAMZ3AHM6ndGY9Ho9Rglb6wOo5lp+SMkkbZXgB7WvJYHPysN/3dTpvbmHrql3Q4THtc5wZig4tALg2UEiqDSavd+88VudgcZma/JOJGtAa7JIHAAUA01YG/dxXnjjvDpFEzq04rYLcokjeGNOaw92fK1rWuMwkjZldH02t0Ga9K4aGclpraLYHOeWlpkALCHyRkv0oDNG/rO69y624bH3eXEDp5ycsg6eXJm3b8unq0Wz4rjgwNa3EACiAGSUKcXg7vnOcfWTxTjjvBy5QGLjyvc22uo1bHBzT6WuG8LS0WVJ4jY2Jc8udBMXEkkmJ5JPHcssPyZxjycmDnfXzcPI6vqavVNdN9XiYmNX6E+BxlbGw3rxP8TKrpSqXwUYOSLZOHZNG+J4OItkjCxwueQi2uAIsEH2q3LhVrKvOr5S+0iLygREQEREBERAREQEREBERAREQEREHxwXlIIsWN4O79nt3r1YryI2XWd/+dVr7FnZ72+V7J+rFsuutnhwHHf8AWtwlsdEAjdr1euv8lpdGXa2P2mq3bgtgAA3njxF9ZCoLrM5qsm/UaG4V+1ajJqbs7xpQH81nK2hd7+o6+5amSi6o7t4H8yfSoSya+9esHT3cDXX61uBHWN4O79hWhkh14a7xrv8ARovp8q+sfvI1tBi2XXpWd1E7vSNf69atPIR4dK+twjr/AIhv9Kqzoy43Y9evVu3BWjkIAJpACfzXs8sahWMvuQ4Y+3K7hfURbLKEREBERAREQEREBERAREQEREBERAREQfCvIMPKTYI3df8AW9evlePAt9HZdaz87F+HyvZSbX8Nxeb39f8AWi1TTu+d9QH+SzEVmhqKH6JFehZR4S3W6wNdbo2PWs5ecgfQJO/q69PSvkUuhv8ArdY967HwsJpu/Tj7CnNNF7r6wdL9ptShzvxBLfmkH61tw8xNgtquvd+xZOHVuH168FqBb6Oy66SybtxkN761KsfIWUmeSzpzPAfPCrTYrJG8afokV6P64KychISJ5DW+Lr/XHUu2X3YccfblekRFtMkREQEREBERAREQEREBERAREQEREBERB8K8wbhBvJo11E/zXp5Xk3xl53CvZ1f0FnZ72+V7Kevh0Ow+XyTr61rc7QA2T13X+RWnNqbOp3HrHECysTGa1J04XXH2D+Sz7Lrlxe0gyVseXystF72sDyX5SyM0Q5wGuUkEiqvWsZttRGSOMO8qZrBma7K8B/NvDSLBId0b3Aka6hbZtlCTMHXldzYe3N0HhjszQ5vt3iidx0Wl/J+Mva5zndGRz2gO0Y50nOuoEeS54BO/cKoLtE4frq5zxOvZDudjzkBp5ydu8mublfFodPm37VINwg40a1onr9qj8JkhYI22RnkcMxaSXPc6RwFVZsuNLd8Zedwrr3dS5VdZ6aOkaN78PlByk361YORTvyzxrfNa2R84cFVQ/U2TfUa1rhqfSrLyEaeekv6KvR5QOi7Zfchyx9uV4REW0yRERAREQEREBERAREQEREBERAREQEREHwrylrhYsbwR/L2716sV5E4EuBO8enrqtfYs7Pe3yvZP1YNm11s8L3DjvWjazeciprSRzjNWhpLcpzZnNd0XiwLaQb6hdLoMRcbsftNVu6lnkA63ewmrHWB1KjE2m65MXiyuytxjWx5Wua0OfmEQAbldK42Y9S1xBD6JIFgAAg1ls5+KD4+d54jPAH5stZXYV3PXQ6p8vqrTQlWKVtCwd/UdVrbMCaLTqN4AC6828aQ8cv7VfZck8pwUjuckYCxz3OryzHMwuYRubTm36a6w5TewjPT/AIzmzGxRa0DMC43GQ423KW9Td267K64Oi2mtAaL0AGmv93qWRbbr6x+8ija814nF0smmi3qxbNrrZ4E9XHQ/161auQkmaV5G4R1/xDeqsYrN37dT6laOQjQJ5KJ/NcTXljUDqXvL7kPGPtyvCIi2WUIiICIiAiIgIiICIiAiIgIiICIiAiIg+FeQQSO1BArju/7r18rx8FvuyEmvqWfnY/nyvZSdfDY55vfWvrWubEEnyj7OI9S2NivQWRQ/RIr0L7HhOlbhQ9Jo31LOXnI2Ss17+r1f918jl0N8P2dYXY+JhNNGunH2GynNtHCzx0B/epQ5n4glu+iK14+n0Lbh5XGwQAPqWbh1bh6NdVrBb7sjrr6ksm7a6Q2Na1KsfIWYnESa/wDk/tztVabDZNWRp+iRXo3f1SsvISAieQ1Vxde/yx1Ltl92HHH25XlERbTJEREBERAREQEREBERAREQEREBERAREQfCvMBgmnfV11X/ADU9tj4WtnYaeTDzSSCSN2VwEL3AGgdCBR0IXnjuXuEO6do/2JO7vVLOYVdXDwxMruVmIvdYn4Rrdw14+krAu3DeR12P2Uq+OWmDs3iR6Dkkse3KsfC/B+cDsSfuyqhycT4z+LnFT3WAR8NT6S3daFgJA6tD6PUepQkXLPCgUMQwdd83J+3oLMcqsKd+IBGu5kndTk4vxn8TEwnBg28dPSP3LY3BN9APov8AmoMcssLuEoP+w/urXJyzw/XM0a/MfVdneo5OL8Z/E3hOPwgF1v4+nrVg5En8s8cId9j544Lz4cscHreIF3ockl+qy1SnJv4Sdn4aRz5ZyQWZRkikdrmB3ZdAu+Bg4kYkTNM/jjjVRNEw9hRR2wNuw4zDsxGHJMb8+UuaWnoPLDodRq0qRWsyhERAREQEREBERAREQEREBERARc2P2gyFuaQkAuDRTHPJcdwDWAk/UuLwng4TfdMT+EglkUT4TwcJvumJ/CTwng4TfdMT+Eg/NfwoP/0xjh/7j/8ANiqzHK7/AAgcm8ZiNp4qaDB4h8ck2Zrhh5QHDI0Xq0HeCoFnIvaHmGJ+7yd1WYq6R1e4k2JgopWy87YytY4O51kYa0yNY405pzkB1hoIJqhdr5DsN2UvMsbWtjDzmLtGvDCwEBptzmyNcAL03kEUuzD8mtpsY5jcJi2teAHtEMwa8DcHACj7Vsi2BtQNLfimKDcpbXMzVkcQ5zKqspcASN1gFRM/brFu7Vh+TMr8oDmAlzG6l2j3ujbkNNOo52ImrFP0JogYfFyxkJcdJXUMjXPe2nNbWWgC7pWGg3xqxclhtjbTaWkYbFtLWZQWxTDK27ytIGjb1paMfyc2k4sLcLi7jrJ+Sm6BBzdDTom9bCTV01dJqtF4lql2eCBJA4DM6JoBe54kDzL+UY/I0BoEdEOAdYd6AWK2K8x5w5hBotAc7M5juayyAFooHnoqBo9Pdoa1ycnNqusnDYwlxYTccxzOjsMJ01LbNcL0UjBsbaeRzHYfGEOJJBjnIcXEOcSK63Bp9bRwXmmft5ornSZQW09nmGQsc9jy3eY3h7b1BFjrBBBHoUcd9XatGM5PbRkNuwmKedNXQyuNDcLItcbuSW0L/sGI9mGk7q93hNUx3e+/A1/4LhfXif4mVXVUD4MtoDC7LggxEc0cjTPmacLiCRmnkc3URkeSQfarT4TwcJvumJ/CVedVWdUsiifCeDhN90xP4S3YLbkUr+bYXh2VzqfDLHbWlocQZGAGi5u7iFCEgiIgIiICIiAiIgIo7H8o8LA/JPiYYn0DlklYx2U3RpxujR+orn8NNn+fYb7xH3kEyihvDTZ/n2G+8R95PDTZ/n2G+8R95A5T+RD/AIqL9zlyUuLlNyywPNxkYyB2XEROOSVryGiwTlZZrUdSi/GDs7ztnYl7iCw0lKveMHZ3nbOxL3E8YOzvO2diXuILDSUq94wdneds7EvcTxg7O87Z2Je4gsNJSr3jB2d52zsS9xPGDs7ztnYl7iCw0lKveMHZ3nbOxL3E8YOzvO2diXuILDSUq94wdneds7EvcTxg7O87Z2Je4gsNJSr3jB2d52zsS9xPGDs7ztnYl7iCw0lKveMHZ3nbOxL3E8YOzvO2diXuILDS+7P/ALZF/hsX/wBTCqu+MHZ3nbOxL3Fu2Ty3wDsWwjFxANw+JBLyYwC6TD5RcgAs5Xaf3Sgv6KG8NNn+fYb7xH3k8NNn+fYb7xH3kEyihvDTZ/n2G+8R95PDTZ/n2G+8R95BMoo2LlJhHDM3FQuBvUTMI0NHW+KIJJERB4/8Jh/0k7/DYf8A5pVVsx4n61P/AAsbRZHtMhwdrhcOdAD+lLxIVO+Xo+D+yO8gksx4n60zHifrUb8vR8H9kd5Pl6Pg/sjvIJLMeKZjxUb8vR8H9kd5Pl6Pg/sjvIJLMeKZjxUb8vR8H9kd5Pl6Pg/sjvIJLMeKZjxUb8vR8H9kd5Pl6Pg/sjvIJLMeKZjxUb8vR8H9kd5Pl6Pg/sjvIJLMeKZjxUb8vR8H9kd5Pl6Pg/sjvIJLMeKZjxUb8vR8H9kd5Pl2Lg/sjvIJo4J4FnT8lzm/9G6+vUGuBtYyYWRoJcx4ANElrgL00ut+o+sLkk5bZrzWbz72NOUPABDLd0R0RQGgX3FctucBDwTbS0nm2g0TGd+b/wBKPsoO+bZsja/StjndC3U1oBLjp5OvlCwaNE0vg2ZNlL+bcGgE2QRo1ucnX0aqNl5XtcC0t0OawIowLdVuoHR2g19C2DluNxbmFkkGKM2XAh5Ou82b9NIOiKF7gS1rnAVdAmsxoXXEkD2rZ8Qm+jk3keQ7e0Enq6gCfYo2LlW1vkgjph46DTlcDYy24kcPUF1M5bR1GDG+mk3QjGZoy5IxocrAGtBGt11IOl+z5m+VHI2yALY8WTdAaeg/V61nJsqdtWxwtj3bjoGZi4G9xphNb6riuCDluA5pc0uAdZ6DQSc0jt98ZXnr39a+zct2knKygQRRjY40c92SdbMsh3V0t1AIO6DZz3gFrmkHTyjo62NDTpvJkYOHS1Io1i/APAskeQX+VuAyW39antOmmu/Q1HR8sQ0NDQRlFD8ky/Ka8Em9SHNBviFi7leCKIPkFn5tu45bPleV0G6/3UE7sw/kh+tJ/wA7kWGw5Q+Brm7i6Tfv/OOCIP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Dikdörtgen 1"/>
          <p:cNvSpPr/>
          <p:nvPr/>
        </p:nvSpPr>
        <p:spPr>
          <a:xfrm>
            <a:off x="395536" y="908720"/>
            <a:ext cx="80888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Torsion test is not widely accepted as much as tensile test.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Torsion tests are made on materials to determine such properties as the modulus of elasticity in shear, the torsion yield strength and the modulus of rupture.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Often used for testing brittle materials and can be tested in full-sized parts, i.e., shafts, axles and twist drills which are subjected to torsional loading in service</a:t>
            </a:r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564904"/>
            <a:ext cx="419100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ikdörtgen 9"/>
          <p:cNvSpPr/>
          <p:nvPr/>
        </p:nvSpPr>
        <p:spPr>
          <a:xfrm>
            <a:off x="4572000" y="2621811"/>
            <a:ext cx="4572000" cy="203132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b="1" dirty="0" smtClean="0"/>
              <a:t>Torsion-testing equipment consists of</a:t>
            </a:r>
          </a:p>
          <a:p>
            <a:r>
              <a:rPr lang="en-US" dirty="0" smtClean="0"/>
              <a:t>1) A twisting head, with a chuck for gripping the specimen and for applying the twisting moment to the specimen.</a:t>
            </a:r>
          </a:p>
          <a:p>
            <a:r>
              <a:rPr lang="en-US" dirty="0" smtClean="0"/>
              <a:t>2) A weight head, which grips the other end of the specimen and measures the twisting moment of torque.</a:t>
            </a:r>
            <a:endParaRPr lang="en-US" dirty="0"/>
          </a:p>
        </p:txBody>
      </p:sp>
      <p:sp>
        <p:nvSpPr>
          <p:cNvPr id="11" name="Dikdörtgen 10"/>
          <p:cNvSpPr/>
          <p:nvPr/>
        </p:nvSpPr>
        <p:spPr>
          <a:xfrm>
            <a:off x="4572000" y="4653136"/>
            <a:ext cx="4320480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tr-TR" dirty="0" smtClean="0"/>
              <a:t>3) </a:t>
            </a:r>
            <a:r>
              <a:rPr lang="en-US" dirty="0" smtClean="0"/>
              <a:t>A circular cross section specimen is normally used since in the elastic range, shear stress varies linearly from a value zero at the </a:t>
            </a:r>
            <a:r>
              <a:rPr lang="en-US" dirty="0" err="1" smtClean="0"/>
              <a:t>centre</a:t>
            </a:r>
            <a:r>
              <a:rPr lang="en-US" dirty="0" smtClean="0"/>
              <a:t> of the bar to a maximum value at the surface.</a:t>
            </a:r>
          </a:p>
          <a:p>
            <a:r>
              <a:rPr lang="en-US" dirty="0" smtClean="0"/>
              <a:t>Note: Thin-walled tubular specimen </a:t>
            </a:r>
          </a:p>
          <a:p>
            <a:r>
              <a:rPr lang="en-US" dirty="0" smtClean="0"/>
              <a:t>is frequently used.</a:t>
            </a:r>
            <a:endParaRPr lang="en-US" dirty="0"/>
          </a:p>
        </p:txBody>
      </p:sp>
      <p:sp>
        <p:nvSpPr>
          <p:cNvPr id="12" name="Dikdörtgen 11"/>
          <p:cNvSpPr/>
          <p:nvPr/>
        </p:nvSpPr>
        <p:spPr>
          <a:xfrm>
            <a:off x="899592" y="4944863"/>
            <a:ext cx="4572000" cy="1754326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dirty="0" smtClean="0"/>
              <a:t>Determination is made of the angular </a:t>
            </a:r>
          </a:p>
          <a:p>
            <a:r>
              <a:rPr lang="en-US" dirty="0" smtClean="0"/>
              <a:t>displacement (or degree of rotation) of </a:t>
            </a:r>
          </a:p>
          <a:p>
            <a:r>
              <a:rPr lang="en-US" dirty="0" smtClean="0"/>
              <a:t>a point near one end of the test section of </a:t>
            </a:r>
          </a:p>
          <a:p>
            <a:r>
              <a:rPr lang="en-US" dirty="0" smtClean="0"/>
              <a:t>the specimen with respect to a point on </a:t>
            </a:r>
          </a:p>
          <a:p>
            <a:r>
              <a:rPr lang="en-US" dirty="0" smtClean="0"/>
              <a:t>the same longitudinal element at the </a:t>
            </a:r>
          </a:p>
          <a:p>
            <a:r>
              <a:rPr lang="en-US" dirty="0" smtClean="0"/>
              <a:t>opposite end (using </a:t>
            </a:r>
            <a:r>
              <a:rPr lang="en-US" dirty="0" err="1" smtClean="0"/>
              <a:t>Troptometer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2204864"/>
            <a:ext cx="3733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14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DF902A9A-EF65-42BC-B5C3-F2EDE6BBCC73}" type="slidenum">
              <a:rPr lang="en-US" sz="1200" smtClean="0"/>
              <a:pPr/>
              <a:t>16</a:t>
            </a:fld>
            <a:endParaRPr lang="en-US" sz="1200" smtClean="0"/>
          </a:p>
        </p:txBody>
      </p:sp>
      <p:sp>
        <p:nvSpPr>
          <p:cNvPr id="4099" name="Rectangle 7"/>
          <p:cNvSpPr>
            <a:spLocks noChangeArrowheads="1"/>
          </p:cNvSpPr>
          <p:nvPr/>
        </p:nvSpPr>
        <p:spPr bwMode="auto">
          <a:xfrm>
            <a:off x="812800" y="5029200"/>
            <a:ext cx="33877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/>
              <a:t>Elastic means </a:t>
            </a:r>
            <a:r>
              <a:rPr lang="en-US">
                <a:solidFill>
                  <a:schemeClr val="accent2"/>
                </a:solidFill>
              </a:rPr>
              <a:t>reversible</a:t>
            </a:r>
            <a:r>
              <a:rPr lang="en-US"/>
              <a:t>!</a:t>
            </a:r>
          </a:p>
        </p:txBody>
      </p:sp>
      <p:grpSp>
        <p:nvGrpSpPr>
          <p:cNvPr id="2" name="Group 175"/>
          <p:cNvGrpSpPr>
            <a:grpSpLocks/>
          </p:cNvGrpSpPr>
          <p:nvPr/>
        </p:nvGrpSpPr>
        <p:grpSpPr bwMode="auto">
          <a:xfrm>
            <a:off x="2971800" y="1143000"/>
            <a:ext cx="2959100" cy="3386138"/>
            <a:chOff x="2971800" y="1143000"/>
            <a:chExt cx="2959100" cy="3386138"/>
          </a:xfrm>
        </p:grpSpPr>
        <p:grpSp>
          <p:nvGrpSpPr>
            <p:cNvPr id="4216" name="Group 261"/>
            <p:cNvGrpSpPr>
              <a:grpSpLocks/>
            </p:cNvGrpSpPr>
            <p:nvPr/>
          </p:nvGrpSpPr>
          <p:grpSpPr bwMode="auto">
            <a:xfrm>
              <a:off x="3759200" y="1155700"/>
              <a:ext cx="419100" cy="127000"/>
              <a:chOff x="2368" y="728"/>
              <a:chExt cx="264" cy="80"/>
            </a:xfrm>
          </p:grpSpPr>
          <p:sp>
            <p:nvSpPr>
              <p:cNvPr id="4270" name="Line 221"/>
              <p:cNvSpPr>
                <a:spLocks noChangeShapeType="1"/>
              </p:cNvSpPr>
              <p:nvPr/>
            </p:nvSpPr>
            <p:spPr bwMode="auto">
              <a:xfrm flipV="1">
                <a:off x="2368" y="728"/>
                <a:ext cx="112" cy="8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1" name="Line 222"/>
              <p:cNvSpPr>
                <a:spLocks noChangeShapeType="1"/>
              </p:cNvSpPr>
              <p:nvPr/>
            </p:nvSpPr>
            <p:spPr bwMode="auto">
              <a:xfrm flipV="1">
                <a:off x="2419" y="728"/>
                <a:ext cx="112" cy="8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2" name="Line 223"/>
              <p:cNvSpPr>
                <a:spLocks noChangeShapeType="1"/>
              </p:cNvSpPr>
              <p:nvPr/>
            </p:nvSpPr>
            <p:spPr bwMode="auto">
              <a:xfrm flipV="1">
                <a:off x="2470" y="728"/>
                <a:ext cx="112" cy="8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3" name="Line 224"/>
              <p:cNvSpPr>
                <a:spLocks noChangeShapeType="1"/>
              </p:cNvSpPr>
              <p:nvPr/>
            </p:nvSpPr>
            <p:spPr bwMode="auto">
              <a:xfrm flipV="1">
                <a:off x="2520" y="728"/>
                <a:ext cx="112" cy="8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17" name="Rectangle 5"/>
            <p:cNvSpPr>
              <a:spLocks noChangeArrowheads="1"/>
            </p:cNvSpPr>
            <p:nvPr/>
          </p:nvSpPr>
          <p:spPr bwMode="auto">
            <a:xfrm>
              <a:off x="4114800" y="1143000"/>
              <a:ext cx="1762125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/>
                <a:t>2. Small load</a:t>
              </a:r>
            </a:p>
          </p:txBody>
        </p:sp>
        <p:sp>
          <p:nvSpPr>
            <p:cNvPr id="4218" name="Rectangle 124"/>
            <p:cNvSpPr>
              <a:spLocks noChangeArrowheads="1"/>
            </p:cNvSpPr>
            <p:nvPr/>
          </p:nvSpPr>
          <p:spPr bwMode="auto">
            <a:xfrm>
              <a:off x="3759200" y="1270000"/>
              <a:ext cx="254000" cy="25908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grpSp>
          <p:nvGrpSpPr>
            <p:cNvPr id="4219" name="Group 127"/>
            <p:cNvGrpSpPr>
              <a:grpSpLocks/>
            </p:cNvGrpSpPr>
            <p:nvPr/>
          </p:nvGrpSpPr>
          <p:grpSpPr bwMode="auto">
            <a:xfrm>
              <a:off x="3784600" y="3911600"/>
              <a:ext cx="177800" cy="393700"/>
              <a:chOff x="2384" y="2464"/>
              <a:chExt cx="112" cy="248"/>
            </a:xfrm>
          </p:grpSpPr>
          <p:sp>
            <p:nvSpPr>
              <p:cNvPr id="4268" name="Freeform 125"/>
              <p:cNvSpPr>
                <a:spLocks/>
              </p:cNvSpPr>
              <p:nvPr/>
            </p:nvSpPr>
            <p:spPr bwMode="auto">
              <a:xfrm>
                <a:off x="2384" y="2592"/>
                <a:ext cx="112" cy="120"/>
              </a:xfrm>
              <a:custGeom>
                <a:avLst/>
                <a:gdLst>
                  <a:gd name="T0" fmla="*/ 56 w 112"/>
                  <a:gd name="T1" fmla="*/ 120 h 120"/>
                  <a:gd name="T2" fmla="*/ 0 w 112"/>
                  <a:gd name="T3" fmla="*/ 0 h 120"/>
                  <a:gd name="T4" fmla="*/ 56 w 112"/>
                  <a:gd name="T5" fmla="*/ 40 h 120"/>
                  <a:gd name="T6" fmla="*/ 112 w 112"/>
                  <a:gd name="T7" fmla="*/ 0 h 120"/>
                  <a:gd name="T8" fmla="*/ 56 w 112"/>
                  <a:gd name="T9" fmla="*/ 12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120"/>
                  <a:gd name="T17" fmla="*/ 112 w 112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120">
                    <a:moveTo>
                      <a:pt x="56" y="120"/>
                    </a:moveTo>
                    <a:lnTo>
                      <a:pt x="0" y="0"/>
                    </a:lnTo>
                    <a:lnTo>
                      <a:pt x="56" y="40"/>
                    </a:lnTo>
                    <a:lnTo>
                      <a:pt x="112" y="0"/>
                    </a:lnTo>
                    <a:lnTo>
                      <a:pt x="56" y="12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9" name="Line 126"/>
              <p:cNvSpPr>
                <a:spLocks noChangeShapeType="1"/>
              </p:cNvSpPr>
              <p:nvPr/>
            </p:nvSpPr>
            <p:spPr bwMode="auto">
              <a:xfrm flipV="1">
                <a:off x="2440" y="2464"/>
                <a:ext cx="1" cy="16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20" name="Group 153"/>
            <p:cNvGrpSpPr>
              <a:grpSpLocks/>
            </p:cNvGrpSpPr>
            <p:nvPr/>
          </p:nvGrpSpPr>
          <p:grpSpPr bwMode="auto">
            <a:xfrm>
              <a:off x="4178300" y="1727200"/>
              <a:ext cx="914400" cy="1231900"/>
              <a:chOff x="2632" y="1088"/>
              <a:chExt cx="576" cy="776"/>
            </a:xfrm>
          </p:grpSpPr>
          <p:grpSp>
            <p:nvGrpSpPr>
              <p:cNvPr id="4243" name="Group 132"/>
              <p:cNvGrpSpPr>
                <a:grpSpLocks/>
              </p:cNvGrpSpPr>
              <p:nvPr/>
            </p:nvGrpSpPr>
            <p:grpSpPr bwMode="auto">
              <a:xfrm>
                <a:off x="2632" y="1720"/>
                <a:ext cx="512" cy="144"/>
                <a:chOff x="2632" y="1720"/>
                <a:chExt cx="512" cy="144"/>
              </a:xfrm>
            </p:grpSpPr>
            <p:sp>
              <p:nvSpPr>
                <p:cNvPr id="4264" name="Oval 128"/>
                <p:cNvSpPr>
                  <a:spLocks noChangeArrowheads="1"/>
                </p:cNvSpPr>
                <p:nvPr/>
              </p:nvSpPr>
              <p:spPr bwMode="auto">
                <a:xfrm>
                  <a:off x="2632" y="1720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65" name="Oval 129"/>
                <p:cNvSpPr>
                  <a:spLocks noChangeArrowheads="1"/>
                </p:cNvSpPr>
                <p:nvPr/>
              </p:nvSpPr>
              <p:spPr bwMode="auto">
                <a:xfrm>
                  <a:off x="2752" y="1720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66" name="Oval 130"/>
                <p:cNvSpPr>
                  <a:spLocks noChangeArrowheads="1"/>
                </p:cNvSpPr>
                <p:nvPr/>
              </p:nvSpPr>
              <p:spPr bwMode="auto">
                <a:xfrm>
                  <a:off x="2880" y="1720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67" name="Oval 131"/>
                <p:cNvSpPr>
                  <a:spLocks noChangeArrowheads="1"/>
                </p:cNvSpPr>
                <p:nvPr/>
              </p:nvSpPr>
              <p:spPr bwMode="auto">
                <a:xfrm>
                  <a:off x="3000" y="1720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</p:grpSp>
          <p:grpSp>
            <p:nvGrpSpPr>
              <p:cNvPr id="4244" name="Group 137"/>
              <p:cNvGrpSpPr>
                <a:grpSpLocks/>
              </p:cNvGrpSpPr>
              <p:nvPr/>
            </p:nvGrpSpPr>
            <p:grpSpPr bwMode="auto">
              <a:xfrm>
                <a:off x="2688" y="1560"/>
                <a:ext cx="520" cy="144"/>
                <a:chOff x="2688" y="1560"/>
                <a:chExt cx="520" cy="144"/>
              </a:xfrm>
            </p:grpSpPr>
            <p:sp>
              <p:nvSpPr>
                <p:cNvPr id="4260" name="Oval 133"/>
                <p:cNvSpPr>
                  <a:spLocks noChangeArrowheads="1"/>
                </p:cNvSpPr>
                <p:nvPr/>
              </p:nvSpPr>
              <p:spPr bwMode="auto">
                <a:xfrm>
                  <a:off x="2688" y="1560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61" name="Oval 134"/>
                <p:cNvSpPr>
                  <a:spLocks noChangeArrowheads="1"/>
                </p:cNvSpPr>
                <p:nvPr/>
              </p:nvSpPr>
              <p:spPr bwMode="auto">
                <a:xfrm>
                  <a:off x="2816" y="1560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62" name="Oval 135"/>
                <p:cNvSpPr>
                  <a:spLocks noChangeArrowheads="1"/>
                </p:cNvSpPr>
                <p:nvPr/>
              </p:nvSpPr>
              <p:spPr bwMode="auto">
                <a:xfrm>
                  <a:off x="2936" y="1560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63" name="Oval 136"/>
                <p:cNvSpPr>
                  <a:spLocks noChangeArrowheads="1"/>
                </p:cNvSpPr>
                <p:nvPr/>
              </p:nvSpPr>
              <p:spPr bwMode="auto">
                <a:xfrm>
                  <a:off x="3064" y="1560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</p:grpSp>
          <p:grpSp>
            <p:nvGrpSpPr>
              <p:cNvPr id="4245" name="Group 142"/>
              <p:cNvGrpSpPr>
                <a:grpSpLocks/>
              </p:cNvGrpSpPr>
              <p:nvPr/>
            </p:nvGrpSpPr>
            <p:grpSpPr bwMode="auto">
              <a:xfrm>
                <a:off x="2632" y="1400"/>
                <a:ext cx="512" cy="144"/>
                <a:chOff x="2632" y="1400"/>
                <a:chExt cx="512" cy="144"/>
              </a:xfrm>
            </p:grpSpPr>
            <p:sp>
              <p:nvSpPr>
                <p:cNvPr id="4256" name="Oval 138"/>
                <p:cNvSpPr>
                  <a:spLocks noChangeArrowheads="1"/>
                </p:cNvSpPr>
                <p:nvPr/>
              </p:nvSpPr>
              <p:spPr bwMode="auto">
                <a:xfrm>
                  <a:off x="2632" y="1400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57" name="Oval 139"/>
                <p:cNvSpPr>
                  <a:spLocks noChangeArrowheads="1"/>
                </p:cNvSpPr>
                <p:nvPr/>
              </p:nvSpPr>
              <p:spPr bwMode="auto">
                <a:xfrm>
                  <a:off x="2752" y="1400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58" name="Oval 140"/>
                <p:cNvSpPr>
                  <a:spLocks noChangeArrowheads="1"/>
                </p:cNvSpPr>
                <p:nvPr/>
              </p:nvSpPr>
              <p:spPr bwMode="auto">
                <a:xfrm>
                  <a:off x="2880" y="1400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59" name="Oval 141"/>
                <p:cNvSpPr>
                  <a:spLocks noChangeArrowheads="1"/>
                </p:cNvSpPr>
                <p:nvPr/>
              </p:nvSpPr>
              <p:spPr bwMode="auto">
                <a:xfrm>
                  <a:off x="3000" y="1400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</p:grpSp>
          <p:grpSp>
            <p:nvGrpSpPr>
              <p:cNvPr id="4246" name="Group 147"/>
              <p:cNvGrpSpPr>
                <a:grpSpLocks/>
              </p:cNvGrpSpPr>
              <p:nvPr/>
            </p:nvGrpSpPr>
            <p:grpSpPr bwMode="auto">
              <a:xfrm>
                <a:off x="2688" y="1248"/>
                <a:ext cx="520" cy="144"/>
                <a:chOff x="2688" y="1248"/>
                <a:chExt cx="520" cy="144"/>
              </a:xfrm>
            </p:grpSpPr>
            <p:sp>
              <p:nvSpPr>
                <p:cNvPr id="4252" name="Oval 143"/>
                <p:cNvSpPr>
                  <a:spLocks noChangeArrowheads="1"/>
                </p:cNvSpPr>
                <p:nvPr/>
              </p:nvSpPr>
              <p:spPr bwMode="auto">
                <a:xfrm>
                  <a:off x="2688" y="1248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53" name="Oval 144"/>
                <p:cNvSpPr>
                  <a:spLocks noChangeArrowheads="1"/>
                </p:cNvSpPr>
                <p:nvPr/>
              </p:nvSpPr>
              <p:spPr bwMode="auto">
                <a:xfrm>
                  <a:off x="2816" y="1248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54" name="Oval 145"/>
                <p:cNvSpPr>
                  <a:spLocks noChangeArrowheads="1"/>
                </p:cNvSpPr>
                <p:nvPr/>
              </p:nvSpPr>
              <p:spPr bwMode="auto">
                <a:xfrm>
                  <a:off x="2936" y="1248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55" name="Oval 146"/>
                <p:cNvSpPr>
                  <a:spLocks noChangeArrowheads="1"/>
                </p:cNvSpPr>
                <p:nvPr/>
              </p:nvSpPr>
              <p:spPr bwMode="auto">
                <a:xfrm>
                  <a:off x="3064" y="1248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</p:grpSp>
          <p:grpSp>
            <p:nvGrpSpPr>
              <p:cNvPr id="4247" name="Group 152"/>
              <p:cNvGrpSpPr>
                <a:grpSpLocks/>
              </p:cNvGrpSpPr>
              <p:nvPr/>
            </p:nvGrpSpPr>
            <p:grpSpPr bwMode="auto">
              <a:xfrm>
                <a:off x="2632" y="1088"/>
                <a:ext cx="512" cy="144"/>
                <a:chOff x="2632" y="1088"/>
                <a:chExt cx="512" cy="144"/>
              </a:xfrm>
            </p:grpSpPr>
            <p:sp>
              <p:nvSpPr>
                <p:cNvPr id="4248" name="Oval 148"/>
                <p:cNvSpPr>
                  <a:spLocks noChangeArrowheads="1"/>
                </p:cNvSpPr>
                <p:nvPr/>
              </p:nvSpPr>
              <p:spPr bwMode="auto">
                <a:xfrm>
                  <a:off x="2632" y="1088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49" name="Oval 149"/>
                <p:cNvSpPr>
                  <a:spLocks noChangeArrowheads="1"/>
                </p:cNvSpPr>
                <p:nvPr/>
              </p:nvSpPr>
              <p:spPr bwMode="auto">
                <a:xfrm>
                  <a:off x="2752" y="1088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50" name="Oval 150"/>
                <p:cNvSpPr>
                  <a:spLocks noChangeArrowheads="1"/>
                </p:cNvSpPr>
                <p:nvPr/>
              </p:nvSpPr>
              <p:spPr bwMode="auto">
                <a:xfrm>
                  <a:off x="2880" y="1088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251" name="Oval 151"/>
                <p:cNvSpPr>
                  <a:spLocks noChangeArrowheads="1"/>
                </p:cNvSpPr>
                <p:nvPr/>
              </p:nvSpPr>
              <p:spPr bwMode="auto">
                <a:xfrm>
                  <a:off x="3000" y="1088"/>
                  <a:ext cx="144" cy="144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</p:grpSp>
        </p:grpSp>
        <p:sp>
          <p:nvSpPr>
            <p:cNvPr id="4221" name="Rectangle 154"/>
            <p:cNvSpPr>
              <a:spLocks noChangeArrowheads="1"/>
            </p:cNvSpPr>
            <p:nvPr/>
          </p:nvSpPr>
          <p:spPr bwMode="auto">
            <a:xfrm>
              <a:off x="4038600" y="4102100"/>
              <a:ext cx="217488" cy="427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800" i="1">
                  <a:solidFill>
                    <a:srgbClr val="000000"/>
                  </a:solidFill>
                </a:rPr>
                <a:t>F</a:t>
              </a:r>
              <a:endParaRPr lang="en-US" i="1"/>
            </a:p>
          </p:txBody>
        </p:sp>
        <p:sp>
          <p:nvSpPr>
            <p:cNvPr id="4222" name="Rectangle 155"/>
            <p:cNvSpPr>
              <a:spLocks noChangeArrowheads="1"/>
            </p:cNvSpPr>
            <p:nvPr/>
          </p:nvSpPr>
          <p:spPr bwMode="auto">
            <a:xfrm>
              <a:off x="3867150" y="2317750"/>
              <a:ext cx="127000" cy="2540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4223" name="Line 156"/>
            <p:cNvSpPr>
              <a:spLocks noChangeShapeType="1"/>
            </p:cNvSpPr>
            <p:nvPr/>
          </p:nvSpPr>
          <p:spPr bwMode="auto">
            <a:xfrm>
              <a:off x="3175000" y="3848100"/>
              <a:ext cx="38100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4" name="Line 157"/>
            <p:cNvSpPr>
              <a:spLocks noChangeShapeType="1"/>
            </p:cNvSpPr>
            <p:nvPr/>
          </p:nvSpPr>
          <p:spPr bwMode="auto">
            <a:xfrm>
              <a:off x="3263900" y="3848100"/>
              <a:ext cx="38100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5" name="Line 158"/>
            <p:cNvSpPr>
              <a:spLocks noChangeShapeType="1"/>
            </p:cNvSpPr>
            <p:nvPr/>
          </p:nvSpPr>
          <p:spPr bwMode="auto">
            <a:xfrm>
              <a:off x="3352800" y="3848100"/>
              <a:ext cx="38100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6" name="Line 159"/>
            <p:cNvSpPr>
              <a:spLocks noChangeShapeType="1"/>
            </p:cNvSpPr>
            <p:nvPr/>
          </p:nvSpPr>
          <p:spPr bwMode="auto">
            <a:xfrm>
              <a:off x="3441700" y="3848100"/>
              <a:ext cx="38100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7" name="Line 160"/>
            <p:cNvSpPr>
              <a:spLocks noChangeShapeType="1"/>
            </p:cNvSpPr>
            <p:nvPr/>
          </p:nvSpPr>
          <p:spPr bwMode="auto">
            <a:xfrm>
              <a:off x="3530600" y="3848100"/>
              <a:ext cx="38100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8" name="Line 161"/>
            <p:cNvSpPr>
              <a:spLocks noChangeShapeType="1"/>
            </p:cNvSpPr>
            <p:nvPr/>
          </p:nvSpPr>
          <p:spPr bwMode="auto">
            <a:xfrm>
              <a:off x="3619500" y="3848100"/>
              <a:ext cx="38100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9" name="Line 162"/>
            <p:cNvSpPr>
              <a:spLocks noChangeShapeType="1"/>
            </p:cNvSpPr>
            <p:nvPr/>
          </p:nvSpPr>
          <p:spPr bwMode="auto">
            <a:xfrm>
              <a:off x="3708400" y="3848100"/>
              <a:ext cx="38100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30" name="Group 165"/>
            <p:cNvGrpSpPr>
              <a:grpSpLocks/>
            </p:cNvGrpSpPr>
            <p:nvPr/>
          </p:nvGrpSpPr>
          <p:grpSpPr bwMode="auto">
            <a:xfrm>
              <a:off x="3492500" y="3200400"/>
              <a:ext cx="127000" cy="444500"/>
              <a:chOff x="2200" y="2016"/>
              <a:chExt cx="80" cy="280"/>
            </a:xfrm>
          </p:grpSpPr>
          <p:sp>
            <p:nvSpPr>
              <p:cNvPr id="4241" name="Freeform 163"/>
              <p:cNvSpPr>
                <a:spLocks/>
              </p:cNvSpPr>
              <p:nvPr/>
            </p:nvSpPr>
            <p:spPr bwMode="auto">
              <a:xfrm>
                <a:off x="2200" y="2208"/>
                <a:ext cx="80" cy="88"/>
              </a:xfrm>
              <a:custGeom>
                <a:avLst/>
                <a:gdLst>
                  <a:gd name="T0" fmla="*/ 40 w 80"/>
                  <a:gd name="T1" fmla="*/ 88 h 88"/>
                  <a:gd name="T2" fmla="*/ 0 w 80"/>
                  <a:gd name="T3" fmla="*/ 0 h 88"/>
                  <a:gd name="T4" fmla="*/ 40 w 80"/>
                  <a:gd name="T5" fmla="*/ 32 h 88"/>
                  <a:gd name="T6" fmla="*/ 80 w 80"/>
                  <a:gd name="T7" fmla="*/ 0 h 88"/>
                  <a:gd name="T8" fmla="*/ 40 w 80"/>
                  <a:gd name="T9" fmla="*/ 88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88"/>
                  <a:gd name="T17" fmla="*/ 80 w 80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88">
                    <a:moveTo>
                      <a:pt x="40" y="88"/>
                    </a:moveTo>
                    <a:lnTo>
                      <a:pt x="0" y="0"/>
                    </a:lnTo>
                    <a:lnTo>
                      <a:pt x="40" y="32"/>
                    </a:lnTo>
                    <a:lnTo>
                      <a:pt x="80" y="0"/>
                    </a:lnTo>
                    <a:lnTo>
                      <a:pt x="40" y="88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2" name="Line 164"/>
              <p:cNvSpPr>
                <a:spLocks noChangeShapeType="1"/>
              </p:cNvSpPr>
              <p:nvPr/>
            </p:nvSpPr>
            <p:spPr bwMode="auto">
              <a:xfrm flipV="1">
                <a:off x="2240" y="2016"/>
                <a:ext cx="1" cy="22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231" name="Group 168"/>
            <p:cNvGrpSpPr>
              <a:grpSpLocks/>
            </p:cNvGrpSpPr>
            <p:nvPr/>
          </p:nvGrpSpPr>
          <p:grpSpPr bwMode="auto">
            <a:xfrm>
              <a:off x="3479800" y="3860800"/>
              <a:ext cx="127000" cy="444500"/>
              <a:chOff x="2192" y="2432"/>
              <a:chExt cx="80" cy="280"/>
            </a:xfrm>
          </p:grpSpPr>
          <p:sp>
            <p:nvSpPr>
              <p:cNvPr id="4239" name="Freeform 166"/>
              <p:cNvSpPr>
                <a:spLocks/>
              </p:cNvSpPr>
              <p:nvPr/>
            </p:nvSpPr>
            <p:spPr bwMode="auto">
              <a:xfrm>
                <a:off x="2192" y="2432"/>
                <a:ext cx="80" cy="88"/>
              </a:xfrm>
              <a:custGeom>
                <a:avLst/>
                <a:gdLst>
                  <a:gd name="T0" fmla="*/ 40 w 80"/>
                  <a:gd name="T1" fmla="*/ 0 h 88"/>
                  <a:gd name="T2" fmla="*/ 80 w 80"/>
                  <a:gd name="T3" fmla="*/ 88 h 88"/>
                  <a:gd name="T4" fmla="*/ 40 w 80"/>
                  <a:gd name="T5" fmla="*/ 56 h 88"/>
                  <a:gd name="T6" fmla="*/ 0 w 80"/>
                  <a:gd name="T7" fmla="*/ 88 h 88"/>
                  <a:gd name="T8" fmla="*/ 40 w 80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88"/>
                  <a:gd name="T17" fmla="*/ 80 w 80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88">
                    <a:moveTo>
                      <a:pt x="40" y="0"/>
                    </a:moveTo>
                    <a:lnTo>
                      <a:pt x="80" y="88"/>
                    </a:lnTo>
                    <a:lnTo>
                      <a:pt x="40" y="56"/>
                    </a:lnTo>
                    <a:lnTo>
                      <a:pt x="0" y="88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0" name="Line 167"/>
              <p:cNvSpPr>
                <a:spLocks noChangeShapeType="1"/>
              </p:cNvSpPr>
              <p:nvPr/>
            </p:nvSpPr>
            <p:spPr bwMode="auto">
              <a:xfrm flipV="1">
                <a:off x="2232" y="2488"/>
                <a:ext cx="1" cy="22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32" name="Rectangle 169"/>
            <p:cNvSpPr>
              <a:spLocks noChangeArrowheads="1"/>
            </p:cNvSpPr>
            <p:nvPr/>
          </p:nvSpPr>
          <p:spPr bwMode="auto">
            <a:xfrm>
              <a:off x="2971800" y="3429000"/>
              <a:ext cx="176213" cy="427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800">
                  <a:solidFill>
                    <a:srgbClr val="000000"/>
                  </a:solidFill>
                  <a:latin typeface="Symbol" pitchFamily="18" charset="2"/>
                </a:rPr>
                <a:t>d</a:t>
              </a:r>
              <a:endParaRPr lang="en-US">
                <a:latin typeface="Times" charset="0"/>
              </a:endParaRPr>
            </a:p>
          </p:txBody>
        </p:sp>
        <p:sp>
          <p:nvSpPr>
            <p:cNvPr id="4233" name="Rectangle 170"/>
            <p:cNvSpPr>
              <a:spLocks noChangeArrowheads="1"/>
            </p:cNvSpPr>
            <p:nvPr/>
          </p:nvSpPr>
          <p:spPr bwMode="auto">
            <a:xfrm>
              <a:off x="4171950" y="1720850"/>
              <a:ext cx="889000" cy="1231900"/>
            </a:xfrm>
            <a:prstGeom prst="rect">
              <a:avLst/>
            </a:prstGeom>
            <a:noFill/>
            <a:ln w="12700">
              <a:solidFill>
                <a:srgbClr val="FF66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tr-TR"/>
            </a:p>
          </p:txBody>
        </p:sp>
        <p:grpSp>
          <p:nvGrpSpPr>
            <p:cNvPr id="4234" name="Group 173"/>
            <p:cNvGrpSpPr>
              <a:grpSpLocks/>
            </p:cNvGrpSpPr>
            <p:nvPr/>
          </p:nvGrpSpPr>
          <p:grpSpPr bwMode="auto">
            <a:xfrm>
              <a:off x="3937000" y="2298700"/>
              <a:ext cx="381000" cy="165100"/>
              <a:chOff x="2480" y="1448"/>
              <a:chExt cx="240" cy="104"/>
            </a:xfrm>
          </p:grpSpPr>
          <p:sp>
            <p:nvSpPr>
              <p:cNvPr id="4237" name="Freeform 171"/>
              <p:cNvSpPr>
                <a:spLocks/>
              </p:cNvSpPr>
              <p:nvPr/>
            </p:nvSpPr>
            <p:spPr bwMode="auto">
              <a:xfrm>
                <a:off x="2480" y="1448"/>
                <a:ext cx="128" cy="104"/>
              </a:xfrm>
              <a:custGeom>
                <a:avLst/>
                <a:gdLst>
                  <a:gd name="T0" fmla="*/ 0 w 128"/>
                  <a:gd name="T1" fmla="*/ 80 h 104"/>
                  <a:gd name="T2" fmla="*/ 104 w 128"/>
                  <a:gd name="T3" fmla="*/ 0 h 104"/>
                  <a:gd name="T4" fmla="*/ 80 w 128"/>
                  <a:gd name="T5" fmla="*/ 64 h 104"/>
                  <a:gd name="T6" fmla="*/ 128 w 128"/>
                  <a:gd name="T7" fmla="*/ 104 h 104"/>
                  <a:gd name="T8" fmla="*/ 0 w 128"/>
                  <a:gd name="T9" fmla="*/ 80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8"/>
                  <a:gd name="T16" fmla="*/ 0 h 104"/>
                  <a:gd name="T17" fmla="*/ 128 w 128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8" h="104">
                    <a:moveTo>
                      <a:pt x="0" y="80"/>
                    </a:moveTo>
                    <a:lnTo>
                      <a:pt x="104" y="0"/>
                    </a:lnTo>
                    <a:lnTo>
                      <a:pt x="80" y="64"/>
                    </a:lnTo>
                    <a:lnTo>
                      <a:pt x="128" y="10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8" name="Line 172"/>
              <p:cNvSpPr>
                <a:spLocks noChangeShapeType="1"/>
              </p:cNvSpPr>
              <p:nvPr/>
            </p:nvSpPr>
            <p:spPr bwMode="auto">
              <a:xfrm flipV="1">
                <a:off x="2560" y="1472"/>
                <a:ext cx="160" cy="4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35" name="Rectangle 207"/>
            <p:cNvSpPr>
              <a:spLocks noChangeArrowheads="1"/>
            </p:cNvSpPr>
            <p:nvPr/>
          </p:nvSpPr>
          <p:spPr bwMode="auto">
            <a:xfrm>
              <a:off x="5092700" y="1905000"/>
              <a:ext cx="838200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200">
                  <a:solidFill>
                    <a:srgbClr val="990000"/>
                  </a:solidFill>
                </a:rPr>
                <a:t>bonds </a:t>
              </a:r>
              <a:endParaRPr lang="en-US"/>
            </a:p>
          </p:txBody>
        </p:sp>
        <p:sp>
          <p:nvSpPr>
            <p:cNvPr id="4236" name="Rectangle 208"/>
            <p:cNvSpPr>
              <a:spLocks noChangeArrowheads="1"/>
            </p:cNvSpPr>
            <p:nvPr/>
          </p:nvSpPr>
          <p:spPr bwMode="auto">
            <a:xfrm>
              <a:off x="5092700" y="2235200"/>
              <a:ext cx="838200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200">
                  <a:solidFill>
                    <a:srgbClr val="990000"/>
                  </a:solidFill>
                </a:rPr>
                <a:t>stretch</a:t>
              </a:r>
              <a:endParaRPr lang="en-US"/>
            </a:p>
          </p:txBody>
        </p:sp>
      </p:grpSp>
      <p:grpSp>
        <p:nvGrpSpPr>
          <p:cNvPr id="4102" name="Group 174"/>
          <p:cNvGrpSpPr>
            <a:grpSpLocks/>
          </p:cNvGrpSpPr>
          <p:nvPr/>
        </p:nvGrpSpPr>
        <p:grpSpPr bwMode="auto">
          <a:xfrm>
            <a:off x="812800" y="1143000"/>
            <a:ext cx="6845300" cy="2513013"/>
            <a:chOff x="812800" y="1143000"/>
            <a:chExt cx="6845300" cy="2513013"/>
          </a:xfrm>
        </p:grpSpPr>
        <p:sp>
          <p:nvSpPr>
            <p:cNvPr id="4175" name="Line 227"/>
            <p:cNvSpPr>
              <a:spLocks noChangeShapeType="1"/>
            </p:cNvSpPr>
            <p:nvPr/>
          </p:nvSpPr>
          <p:spPr bwMode="auto">
            <a:xfrm>
              <a:off x="812800" y="3656013"/>
              <a:ext cx="6845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176" name="Group 173"/>
            <p:cNvGrpSpPr>
              <a:grpSpLocks/>
            </p:cNvGrpSpPr>
            <p:nvPr/>
          </p:nvGrpSpPr>
          <p:grpSpPr bwMode="auto">
            <a:xfrm>
              <a:off x="1117600" y="1143000"/>
              <a:ext cx="1536700" cy="2513013"/>
              <a:chOff x="1117600" y="1143000"/>
              <a:chExt cx="1536700" cy="2513013"/>
            </a:xfrm>
          </p:grpSpPr>
          <p:sp>
            <p:nvSpPr>
              <p:cNvPr id="4177" name="Rectangle 4"/>
              <p:cNvSpPr>
                <a:spLocks noChangeArrowheads="1"/>
              </p:cNvSpPr>
              <p:nvPr/>
            </p:nvSpPr>
            <p:spPr bwMode="auto">
              <a:xfrm>
                <a:off x="1600200" y="1143000"/>
                <a:ext cx="1050925" cy="365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/>
                  <a:t>1. Initial</a:t>
                </a:r>
              </a:p>
            </p:txBody>
          </p:sp>
          <p:grpSp>
            <p:nvGrpSpPr>
              <p:cNvPr id="4178" name="Group 215"/>
              <p:cNvGrpSpPr>
                <a:grpSpLocks/>
              </p:cNvGrpSpPr>
              <p:nvPr/>
            </p:nvGrpSpPr>
            <p:grpSpPr bwMode="auto">
              <a:xfrm>
                <a:off x="1130300" y="1143000"/>
                <a:ext cx="508000" cy="127000"/>
                <a:chOff x="712" y="720"/>
                <a:chExt cx="320" cy="80"/>
              </a:xfrm>
            </p:grpSpPr>
            <p:sp>
              <p:nvSpPr>
                <p:cNvPr id="4212" name="Line 211"/>
                <p:cNvSpPr>
                  <a:spLocks noChangeShapeType="1"/>
                </p:cNvSpPr>
                <p:nvPr/>
              </p:nvSpPr>
              <p:spPr bwMode="auto">
                <a:xfrm flipV="1">
                  <a:off x="712" y="720"/>
                  <a:ext cx="112" cy="8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13" name="Line 212"/>
                <p:cNvSpPr>
                  <a:spLocks noChangeShapeType="1"/>
                </p:cNvSpPr>
                <p:nvPr/>
              </p:nvSpPr>
              <p:spPr bwMode="auto">
                <a:xfrm flipV="1">
                  <a:off x="784" y="720"/>
                  <a:ext cx="112" cy="8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14" name="Line 213"/>
                <p:cNvSpPr>
                  <a:spLocks noChangeShapeType="1"/>
                </p:cNvSpPr>
                <p:nvPr/>
              </p:nvSpPr>
              <p:spPr bwMode="auto">
                <a:xfrm flipV="1">
                  <a:off x="848" y="720"/>
                  <a:ext cx="112" cy="8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15" name="Line 214"/>
                <p:cNvSpPr>
                  <a:spLocks noChangeShapeType="1"/>
                </p:cNvSpPr>
                <p:nvPr/>
              </p:nvSpPr>
              <p:spPr bwMode="auto">
                <a:xfrm flipV="1">
                  <a:off x="920" y="720"/>
                  <a:ext cx="112" cy="8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179" name="Group 123"/>
              <p:cNvGrpSpPr>
                <a:grpSpLocks/>
              </p:cNvGrpSpPr>
              <p:nvPr/>
            </p:nvGrpSpPr>
            <p:grpSpPr bwMode="auto">
              <a:xfrm>
                <a:off x="1117600" y="1255713"/>
                <a:ext cx="1536700" cy="2400300"/>
                <a:chOff x="704" y="800"/>
                <a:chExt cx="968" cy="1512"/>
              </a:xfrm>
            </p:grpSpPr>
            <p:sp>
              <p:nvSpPr>
                <p:cNvPr id="4180" name="Rectangle 91"/>
                <p:cNvSpPr>
                  <a:spLocks noChangeArrowheads="1"/>
                </p:cNvSpPr>
                <p:nvPr/>
              </p:nvSpPr>
              <p:spPr bwMode="auto">
                <a:xfrm>
                  <a:off x="704" y="800"/>
                  <a:ext cx="216" cy="1512"/>
                </a:xfrm>
                <a:prstGeom prst="rect">
                  <a:avLst/>
                </a:prstGeom>
                <a:solidFill>
                  <a:srgbClr val="66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  <p:grpSp>
              <p:nvGrpSpPr>
                <p:cNvPr id="4181" name="Group 117"/>
                <p:cNvGrpSpPr>
                  <a:grpSpLocks/>
                </p:cNvGrpSpPr>
                <p:nvPr/>
              </p:nvGrpSpPr>
              <p:grpSpPr bwMode="auto">
                <a:xfrm>
                  <a:off x="1024" y="1144"/>
                  <a:ext cx="648" cy="648"/>
                  <a:chOff x="1024" y="1144"/>
                  <a:chExt cx="648" cy="648"/>
                </a:xfrm>
              </p:grpSpPr>
              <p:grpSp>
                <p:nvGrpSpPr>
                  <p:cNvPr id="4187" name="Group 96"/>
                  <p:cNvGrpSpPr>
                    <a:grpSpLocks/>
                  </p:cNvGrpSpPr>
                  <p:nvPr/>
                </p:nvGrpSpPr>
                <p:grpSpPr bwMode="auto">
                  <a:xfrm>
                    <a:off x="1024" y="1144"/>
                    <a:ext cx="576" cy="144"/>
                    <a:chOff x="1024" y="1144"/>
                    <a:chExt cx="576" cy="144"/>
                  </a:xfrm>
                </p:grpSpPr>
                <p:sp>
                  <p:nvSpPr>
                    <p:cNvPr id="4208" name="Oval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24" y="1144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209" name="Oval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68" y="1144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210" name="Oval 9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12" y="1144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211" name="Oval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56" y="1144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</p:grpSp>
              <p:grpSp>
                <p:nvGrpSpPr>
                  <p:cNvPr id="4188" name="Group 101"/>
                  <p:cNvGrpSpPr>
                    <a:grpSpLocks/>
                  </p:cNvGrpSpPr>
                  <p:nvPr/>
                </p:nvGrpSpPr>
                <p:grpSpPr bwMode="auto">
                  <a:xfrm>
                    <a:off x="1096" y="1272"/>
                    <a:ext cx="576" cy="144"/>
                    <a:chOff x="1096" y="1272"/>
                    <a:chExt cx="576" cy="144"/>
                  </a:xfrm>
                </p:grpSpPr>
                <p:sp>
                  <p:nvSpPr>
                    <p:cNvPr id="4204" name="Oval 9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96" y="1272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205" name="Oval 9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40" y="1272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206" name="Oval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84" y="1272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207" name="Oval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8" y="1272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</p:grpSp>
              <p:grpSp>
                <p:nvGrpSpPr>
                  <p:cNvPr id="4189" name="Group 106"/>
                  <p:cNvGrpSpPr>
                    <a:grpSpLocks/>
                  </p:cNvGrpSpPr>
                  <p:nvPr/>
                </p:nvGrpSpPr>
                <p:grpSpPr bwMode="auto">
                  <a:xfrm>
                    <a:off x="1024" y="1392"/>
                    <a:ext cx="576" cy="144"/>
                    <a:chOff x="1024" y="1392"/>
                    <a:chExt cx="576" cy="144"/>
                  </a:xfrm>
                </p:grpSpPr>
                <p:sp>
                  <p:nvSpPr>
                    <p:cNvPr id="4200" name="Oval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24" y="1392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201" name="Oval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68" y="1392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202" name="Oval 10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12" y="1392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203" name="Oval 10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56" y="1392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</p:grpSp>
              <p:grpSp>
                <p:nvGrpSpPr>
                  <p:cNvPr id="4190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1096" y="1520"/>
                    <a:ext cx="576" cy="144"/>
                    <a:chOff x="1096" y="1520"/>
                    <a:chExt cx="576" cy="144"/>
                  </a:xfrm>
                </p:grpSpPr>
                <p:sp>
                  <p:nvSpPr>
                    <p:cNvPr id="4196" name="Oval 1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96" y="1520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197" name="Oval 10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40" y="1520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198" name="Oval 10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84" y="1520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199" name="Oval 1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8" y="1520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</p:grpSp>
              <p:grpSp>
                <p:nvGrpSpPr>
                  <p:cNvPr id="4191" name="Group 116"/>
                  <p:cNvGrpSpPr>
                    <a:grpSpLocks/>
                  </p:cNvGrpSpPr>
                  <p:nvPr/>
                </p:nvGrpSpPr>
                <p:grpSpPr bwMode="auto">
                  <a:xfrm>
                    <a:off x="1024" y="1648"/>
                    <a:ext cx="576" cy="144"/>
                    <a:chOff x="1024" y="1648"/>
                    <a:chExt cx="576" cy="144"/>
                  </a:xfrm>
                </p:grpSpPr>
                <p:sp>
                  <p:nvSpPr>
                    <p:cNvPr id="4192" name="Oval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24" y="1648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193" name="Oval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68" y="1648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194" name="Oval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12" y="1648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  <p:sp>
                  <p:nvSpPr>
                    <p:cNvPr id="4195" name="Oval 1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56" y="1648"/>
                      <a:ext cx="144" cy="144"/>
                    </a:xfrm>
                    <a:prstGeom prst="ellipse">
                      <a:avLst/>
                    </a:prstGeom>
                    <a:solidFill>
                      <a:srgbClr val="66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tr-TR"/>
                    </a:p>
                  </p:txBody>
                </p:sp>
              </p:grpSp>
            </p:grpSp>
            <p:grpSp>
              <p:nvGrpSpPr>
                <p:cNvPr id="4182" name="Group 120"/>
                <p:cNvGrpSpPr>
                  <a:grpSpLocks/>
                </p:cNvGrpSpPr>
                <p:nvPr/>
              </p:nvGrpSpPr>
              <p:grpSpPr bwMode="auto">
                <a:xfrm>
                  <a:off x="896" y="1408"/>
                  <a:ext cx="240" cy="104"/>
                  <a:chOff x="896" y="1408"/>
                  <a:chExt cx="240" cy="104"/>
                </a:xfrm>
              </p:grpSpPr>
              <p:sp>
                <p:nvSpPr>
                  <p:cNvPr id="4185" name="Freeform 118"/>
                  <p:cNvSpPr>
                    <a:spLocks/>
                  </p:cNvSpPr>
                  <p:nvPr/>
                </p:nvSpPr>
                <p:spPr bwMode="auto">
                  <a:xfrm>
                    <a:off x="896" y="1408"/>
                    <a:ext cx="128" cy="104"/>
                  </a:xfrm>
                  <a:custGeom>
                    <a:avLst/>
                    <a:gdLst>
                      <a:gd name="T0" fmla="*/ 0 w 128"/>
                      <a:gd name="T1" fmla="*/ 80 h 104"/>
                      <a:gd name="T2" fmla="*/ 104 w 128"/>
                      <a:gd name="T3" fmla="*/ 0 h 104"/>
                      <a:gd name="T4" fmla="*/ 80 w 128"/>
                      <a:gd name="T5" fmla="*/ 64 h 104"/>
                      <a:gd name="T6" fmla="*/ 128 w 128"/>
                      <a:gd name="T7" fmla="*/ 104 h 104"/>
                      <a:gd name="T8" fmla="*/ 0 w 128"/>
                      <a:gd name="T9" fmla="*/ 80 h 10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28"/>
                      <a:gd name="T16" fmla="*/ 0 h 104"/>
                      <a:gd name="T17" fmla="*/ 128 w 128"/>
                      <a:gd name="T18" fmla="*/ 104 h 10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28" h="104">
                        <a:moveTo>
                          <a:pt x="0" y="80"/>
                        </a:moveTo>
                        <a:lnTo>
                          <a:pt x="104" y="0"/>
                        </a:lnTo>
                        <a:lnTo>
                          <a:pt x="80" y="64"/>
                        </a:lnTo>
                        <a:lnTo>
                          <a:pt x="128" y="104"/>
                        </a:lnTo>
                        <a:lnTo>
                          <a:pt x="0" y="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86" name="Line 11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76" y="1432"/>
                    <a:ext cx="160" cy="40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83" name="Rectangle 121"/>
                <p:cNvSpPr>
                  <a:spLocks noChangeArrowheads="1"/>
                </p:cNvSpPr>
                <p:nvPr/>
              </p:nvSpPr>
              <p:spPr bwMode="auto">
                <a:xfrm>
                  <a:off x="804" y="1444"/>
                  <a:ext cx="112" cy="10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4184" name="Rectangle 122"/>
                <p:cNvSpPr>
                  <a:spLocks noChangeArrowheads="1"/>
                </p:cNvSpPr>
                <p:nvPr/>
              </p:nvSpPr>
              <p:spPr bwMode="auto">
                <a:xfrm>
                  <a:off x="1028" y="1140"/>
                  <a:ext cx="640" cy="648"/>
                </a:xfrm>
                <a:prstGeom prst="rect">
                  <a:avLst/>
                </a:prstGeom>
                <a:noFill/>
                <a:ln w="12700">
                  <a:solidFill>
                    <a:srgbClr val="66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tr-TR"/>
                </a:p>
              </p:txBody>
            </p:sp>
          </p:grpSp>
        </p:grpSp>
      </p:grpSp>
      <p:grpSp>
        <p:nvGrpSpPr>
          <p:cNvPr id="25" name="Group 176"/>
          <p:cNvGrpSpPr>
            <a:grpSpLocks/>
          </p:cNvGrpSpPr>
          <p:nvPr/>
        </p:nvGrpSpPr>
        <p:grpSpPr bwMode="auto">
          <a:xfrm>
            <a:off x="6578600" y="1143000"/>
            <a:ext cx="1812925" cy="2511425"/>
            <a:chOff x="6578600" y="1143000"/>
            <a:chExt cx="1812925" cy="2511425"/>
          </a:xfrm>
        </p:grpSpPr>
        <p:sp>
          <p:nvSpPr>
            <p:cNvPr id="4134" name="Rectangle 6"/>
            <p:cNvSpPr>
              <a:spLocks noChangeArrowheads="1"/>
            </p:cNvSpPr>
            <p:nvPr/>
          </p:nvSpPr>
          <p:spPr bwMode="auto">
            <a:xfrm>
              <a:off x="7086600" y="1143000"/>
              <a:ext cx="1304925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/>
                <a:t>3. Unload</a:t>
              </a:r>
            </a:p>
          </p:txBody>
        </p:sp>
        <p:sp>
          <p:nvSpPr>
            <p:cNvPr id="4135" name="Rectangle 209"/>
            <p:cNvSpPr>
              <a:spLocks noChangeArrowheads="1"/>
            </p:cNvSpPr>
            <p:nvPr/>
          </p:nvSpPr>
          <p:spPr bwMode="auto">
            <a:xfrm>
              <a:off x="7073900" y="2806700"/>
              <a:ext cx="1117600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200">
                  <a:solidFill>
                    <a:srgbClr val="770000"/>
                  </a:solidFill>
                </a:rPr>
                <a:t>return to </a:t>
              </a:r>
              <a:endParaRPr lang="en-US"/>
            </a:p>
          </p:txBody>
        </p:sp>
        <p:sp>
          <p:nvSpPr>
            <p:cNvPr id="4136" name="Rectangle 210"/>
            <p:cNvSpPr>
              <a:spLocks noChangeArrowheads="1"/>
            </p:cNvSpPr>
            <p:nvPr/>
          </p:nvSpPr>
          <p:spPr bwMode="auto">
            <a:xfrm>
              <a:off x="7073900" y="3136900"/>
              <a:ext cx="636588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200">
                  <a:solidFill>
                    <a:srgbClr val="770000"/>
                  </a:solidFill>
                </a:rPr>
                <a:t>initial</a:t>
              </a:r>
              <a:endParaRPr lang="en-US"/>
            </a:p>
          </p:txBody>
        </p:sp>
        <p:grpSp>
          <p:nvGrpSpPr>
            <p:cNvPr id="4137" name="Group 220"/>
            <p:cNvGrpSpPr>
              <a:grpSpLocks/>
            </p:cNvGrpSpPr>
            <p:nvPr/>
          </p:nvGrpSpPr>
          <p:grpSpPr bwMode="auto">
            <a:xfrm>
              <a:off x="6578600" y="1152525"/>
              <a:ext cx="508000" cy="114300"/>
              <a:chOff x="4136" y="728"/>
              <a:chExt cx="320" cy="72"/>
            </a:xfrm>
          </p:grpSpPr>
          <p:sp>
            <p:nvSpPr>
              <p:cNvPr id="4171" name="Line 216"/>
              <p:cNvSpPr>
                <a:spLocks noChangeShapeType="1"/>
              </p:cNvSpPr>
              <p:nvPr/>
            </p:nvSpPr>
            <p:spPr bwMode="auto">
              <a:xfrm flipV="1">
                <a:off x="4136" y="728"/>
                <a:ext cx="120" cy="7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2" name="Line 217"/>
              <p:cNvSpPr>
                <a:spLocks noChangeShapeType="1"/>
              </p:cNvSpPr>
              <p:nvPr/>
            </p:nvSpPr>
            <p:spPr bwMode="auto">
              <a:xfrm flipV="1">
                <a:off x="4208" y="728"/>
                <a:ext cx="112" cy="7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3" name="Line 218"/>
              <p:cNvSpPr>
                <a:spLocks noChangeShapeType="1"/>
              </p:cNvSpPr>
              <p:nvPr/>
            </p:nvSpPr>
            <p:spPr bwMode="auto">
              <a:xfrm flipV="1">
                <a:off x="4280" y="728"/>
                <a:ext cx="112" cy="7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4" name="Line 219"/>
              <p:cNvSpPr>
                <a:spLocks noChangeShapeType="1"/>
              </p:cNvSpPr>
              <p:nvPr/>
            </p:nvSpPr>
            <p:spPr bwMode="auto">
              <a:xfrm flipV="1">
                <a:off x="4344" y="728"/>
                <a:ext cx="112" cy="7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38" name="Group 206"/>
            <p:cNvGrpSpPr>
              <a:grpSpLocks/>
            </p:cNvGrpSpPr>
            <p:nvPr/>
          </p:nvGrpSpPr>
          <p:grpSpPr bwMode="auto">
            <a:xfrm>
              <a:off x="6578600" y="1254125"/>
              <a:ext cx="1536700" cy="2400300"/>
              <a:chOff x="4144" y="808"/>
              <a:chExt cx="968" cy="1512"/>
            </a:xfrm>
          </p:grpSpPr>
          <p:sp>
            <p:nvSpPr>
              <p:cNvPr id="4139" name="Rectangle 174"/>
              <p:cNvSpPr>
                <a:spLocks noChangeArrowheads="1"/>
              </p:cNvSpPr>
              <p:nvPr/>
            </p:nvSpPr>
            <p:spPr bwMode="auto">
              <a:xfrm>
                <a:off x="4144" y="808"/>
                <a:ext cx="216" cy="1512"/>
              </a:xfrm>
              <a:prstGeom prst="rect">
                <a:avLst/>
              </a:prstGeom>
              <a:solidFill>
                <a:srgbClr val="66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  <p:grpSp>
            <p:nvGrpSpPr>
              <p:cNvPr id="4140" name="Group 200"/>
              <p:cNvGrpSpPr>
                <a:grpSpLocks/>
              </p:cNvGrpSpPr>
              <p:nvPr/>
            </p:nvGrpSpPr>
            <p:grpSpPr bwMode="auto">
              <a:xfrm>
                <a:off x="4464" y="1152"/>
                <a:ext cx="648" cy="640"/>
                <a:chOff x="4464" y="1152"/>
                <a:chExt cx="648" cy="640"/>
              </a:xfrm>
            </p:grpSpPr>
            <p:grpSp>
              <p:nvGrpSpPr>
                <p:cNvPr id="4146" name="Group 179"/>
                <p:cNvGrpSpPr>
                  <a:grpSpLocks/>
                </p:cNvGrpSpPr>
                <p:nvPr/>
              </p:nvGrpSpPr>
              <p:grpSpPr bwMode="auto">
                <a:xfrm>
                  <a:off x="4464" y="1152"/>
                  <a:ext cx="576" cy="144"/>
                  <a:chOff x="4464" y="1152"/>
                  <a:chExt cx="576" cy="144"/>
                </a:xfrm>
              </p:grpSpPr>
              <p:sp>
                <p:nvSpPr>
                  <p:cNvPr id="4167" name="Oval 175"/>
                  <p:cNvSpPr>
                    <a:spLocks noChangeArrowheads="1"/>
                  </p:cNvSpPr>
                  <p:nvPr/>
                </p:nvSpPr>
                <p:spPr bwMode="auto">
                  <a:xfrm>
                    <a:off x="4464" y="1152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68" name="Oval 176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1152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69" name="Oval 177"/>
                  <p:cNvSpPr>
                    <a:spLocks noChangeArrowheads="1"/>
                  </p:cNvSpPr>
                  <p:nvPr/>
                </p:nvSpPr>
                <p:spPr bwMode="auto">
                  <a:xfrm>
                    <a:off x="4752" y="1152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70" name="Oval 178"/>
                  <p:cNvSpPr>
                    <a:spLocks noChangeArrowheads="1"/>
                  </p:cNvSpPr>
                  <p:nvPr/>
                </p:nvSpPr>
                <p:spPr bwMode="auto">
                  <a:xfrm>
                    <a:off x="4896" y="1152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</p:grpSp>
            <p:grpSp>
              <p:nvGrpSpPr>
                <p:cNvPr id="4147" name="Group 184"/>
                <p:cNvGrpSpPr>
                  <a:grpSpLocks/>
                </p:cNvGrpSpPr>
                <p:nvPr/>
              </p:nvGrpSpPr>
              <p:grpSpPr bwMode="auto">
                <a:xfrm>
                  <a:off x="4536" y="1272"/>
                  <a:ext cx="576" cy="144"/>
                  <a:chOff x="4536" y="1272"/>
                  <a:chExt cx="576" cy="144"/>
                </a:xfrm>
              </p:grpSpPr>
              <p:sp>
                <p:nvSpPr>
                  <p:cNvPr id="4163" name="Oval 180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272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64" name="Oval 181"/>
                  <p:cNvSpPr>
                    <a:spLocks noChangeArrowheads="1"/>
                  </p:cNvSpPr>
                  <p:nvPr/>
                </p:nvSpPr>
                <p:spPr bwMode="auto">
                  <a:xfrm>
                    <a:off x="4680" y="1272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65" name="Oval 182"/>
                  <p:cNvSpPr>
                    <a:spLocks noChangeArrowheads="1"/>
                  </p:cNvSpPr>
                  <p:nvPr/>
                </p:nvSpPr>
                <p:spPr bwMode="auto">
                  <a:xfrm>
                    <a:off x="4824" y="1272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66" name="Oval 183"/>
                  <p:cNvSpPr>
                    <a:spLocks noChangeArrowheads="1"/>
                  </p:cNvSpPr>
                  <p:nvPr/>
                </p:nvSpPr>
                <p:spPr bwMode="auto">
                  <a:xfrm>
                    <a:off x="4968" y="1272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</p:grpSp>
            <p:grpSp>
              <p:nvGrpSpPr>
                <p:cNvPr id="4148" name="Group 189"/>
                <p:cNvGrpSpPr>
                  <a:grpSpLocks/>
                </p:cNvGrpSpPr>
                <p:nvPr/>
              </p:nvGrpSpPr>
              <p:grpSpPr bwMode="auto">
                <a:xfrm>
                  <a:off x="4464" y="1400"/>
                  <a:ext cx="576" cy="144"/>
                  <a:chOff x="4464" y="1400"/>
                  <a:chExt cx="576" cy="144"/>
                </a:xfrm>
              </p:grpSpPr>
              <p:sp>
                <p:nvSpPr>
                  <p:cNvPr id="4159" name="Oval 185"/>
                  <p:cNvSpPr>
                    <a:spLocks noChangeArrowheads="1"/>
                  </p:cNvSpPr>
                  <p:nvPr/>
                </p:nvSpPr>
                <p:spPr bwMode="auto">
                  <a:xfrm>
                    <a:off x="4464" y="1400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60" name="Oval 186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1400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61" name="Oval 187"/>
                  <p:cNvSpPr>
                    <a:spLocks noChangeArrowheads="1"/>
                  </p:cNvSpPr>
                  <p:nvPr/>
                </p:nvSpPr>
                <p:spPr bwMode="auto">
                  <a:xfrm>
                    <a:off x="4752" y="1400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62" name="Oval 188"/>
                  <p:cNvSpPr>
                    <a:spLocks noChangeArrowheads="1"/>
                  </p:cNvSpPr>
                  <p:nvPr/>
                </p:nvSpPr>
                <p:spPr bwMode="auto">
                  <a:xfrm>
                    <a:off x="4896" y="1400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</p:grpSp>
            <p:grpSp>
              <p:nvGrpSpPr>
                <p:cNvPr id="4149" name="Group 194"/>
                <p:cNvGrpSpPr>
                  <a:grpSpLocks/>
                </p:cNvGrpSpPr>
                <p:nvPr/>
              </p:nvGrpSpPr>
              <p:grpSpPr bwMode="auto">
                <a:xfrm>
                  <a:off x="4536" y="1520"/>
                  <a:ext cx="576" cy="144"/>
                  <a:chOff x="4536" y="1520"/>
                  <a:chExt cx="576" cy="144"/>
                </a:xfrm>
              </p:grpSpPr>
              <p:sp>
                <p:nvSpPr>
                  <p:cNvPr id="4155" name="Oval 190"/>
                  <p:cNvSpPr>
                    <a:spLocks noChangeArrowheads="1"/>
                  </p:cNvSpPr>
                  <p:nvPr/>
                </p:nvSpPr>
                <p:spPr bwMode="auto">
                  <a:xfrm>
                    <a:off x="4536" y="1520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56" name="Oval 191"/>
                  <p:cNvSpPr>
                    <a:spLocks noChangeArrowheads="1"/>
                  </p:cNvSpPr>
                  <p:nvPr/>
                </p:nvSpPr>
                <p:spPr bwMode="auto">
                  <a:xfrm>
                    <a:off x="4680" y="1520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57" name="Oval 192"/>
                  <p:cNvSpPr>
                    <a:spLocks noChangeArrowheads="1"/>
                  </p:cNvSpPr>
                  <p:nvPr/>
                </p:nvSpPr>
                <p:spPr bwMode="auto">
                  <a:xfrm>
                    <a:off x="4824" y="1520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58" name="Oval 193"/>
                  <p:cNvSpPr>
                    <a:spLocks noChangeArrowheads="1"/>
                  </p:cNvSpPr>
                  <p:nvPr/>
                </p:nvSpPr>
                <p:spPr bwMode="auto">
                  <a:xfrm>
                    <a:off x="4968" y="1520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</p:grpSp>
            <p:grpSp>
              <p:nvGrpSpPr>
                <p:cNvPr id="4150" name="Group 199"/>
                <p:cNvGrpSpPr>
                  <a:grpSpLocks/>
                </p:cNvGrpSpPr>
                <p:nvPr/>
              </p:nvGrpSpPr>
              <p:grpSpPr bwMode="auto">
                <a:xfrm>
                  <a:off x="4464" y="1648"/>
                  <a:ext cx="576" cy="144"/>
                  <a:chOff x="4464" y="1648"/>
                  <a:chExt cx="576" cy="144"/>
                </a:xfrm>
              </p:grpSpPr>
              <p:sp>
                <p:nvSpPr>
                  <p:cNvPr id="4151" name="Oval 195"/>
                  <p:cNvSpPr>
                    <a:spLocks noChangeArrowheads="1"/>
                  </p:cNvSpPr>
                  <p:nvPr/>
                </p:nvSpPr>
                <p:spPr bwMode="auto">
                  <a:xfrm>
                    <a:off x="4464" y="1648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52" name="Oval 196"/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1648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53" name="Oval 197"/>
                  <p:cNvSpPr>
                    <a:spLocks noChangeArrowheads="1"/>
                  </p:cNvSpPr>
                  <p:nvPr/>
                </p:nvSpPr>
                <p:spPr bwMode="auto">
                  <a:xfrm>
                    <a:off x="4752" y="1648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4154" name="Oval 198"/>
                  <p:cNvSpPr>
                    <a:spLocks noChangeArrowheads="1"/>
                  </p:cNvSpPr>
                  <p:nvPr/>
                </p:nvSpPr>
                <p:spPr bwMode="auto">
                  <a:xfrm>
                    <a:off x="4896" y="1648"/>
                    <a:ext cx="144" cy="144"/>
                  </a:xfrm>
                  <a:prstGeom prst="ellipse">
                    <a:avLst/>
                  </a:prstGeom>
                  <a:solidFill>
                    <a:srgbClr val="66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tr-TR"/>
                  </a:p>
                </p:txBody>
              </p:sp>
            </p:grpSp>
          </p:grpSp>
          <p:grpSp>
            <p:nvGrpSpPr>
              <p:cNvPr id="4141" name="Group 203"/>
              <p:cNvGrpSpPr>
                <a:grpSpLocks/>
              </p:cNvGrpSpPr>
              <p:nvPr/>
            </p:nvGrpSpPr>
            <p:grpSpPr bwMode="auto">
              <a:xfrm>
                <a:off x="4336" y="1416"/>
                <a:ext cx="240" cy="104"/>
                <a:chOff x="4336" y="1416"/>
                <a:chExt cx="240" cy="104"/>
              </a:xfrm>
            </p:grpSpPr>
            <p:sp>
              <p:nvSpPr>
                <p:cNvPr id="4144" name="Freeform 201"/>
                <p:cNvSpPr>
                  <a:spLocks/>
                </p:cNvSpPr>
                <p:nvPr/>
              </p:nvSpPr>
              <p:spPr bwMode="auto">
                <a:xfrm>
                  <a:off x="4336" y="1416"/>
                  <a:ext cx="128" cy="104"/>
                </a:xfrm>
                <a:custGeom>
                  <a:avLst/>
                  <a:gdLst>
                    <a:gd name="T0" fmla="*/ 0 w 128"/>
                    <a:gd name="T1" fmla="*/ 80 h 104"/>
                    <a:gd name="T2" fmla="*/ 104 w 128"/>
                    <a:gd name="T3" fmla="*/ 0 h 104"/>
                    <a:gd name="T4" fmla="*/ 80 w 128"/>
                    <a:gd name="T5" fmla="*/ 64 h 104"/>
                    <a:gd name="T6" fmla="*/ 128 w 128"/>
                    <a:gd name="T7" fmla="*/ 104 h 104"/>
                    <a:gd name="T8" fmla="*/ 0 w 128"/>
                    <a:gd name="T9" fmla="*/ 80 h 1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8"/>
                    <a:gd name="T16" fmla="*/ 0 h 104"/>
                    <a:gd name="T17" fmla="*/ 128 w 128"/>
                    <a:gd name="T18" fmla="*/ 104 h 1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8" h="104">
                      <a:moveTo>
                        <a:pt x="0" y="80"/>
                      </a:moveTo>
                      <a:lnTo>
                        <a:pt x="104" y="0"/>
                      </a:lnTo>
                      <a:lnTo>
                        <a:pt x="80" y="64"/>
                      </a:lnTo>
                      <a:lnTo>
                        <a:pt x="128" y="104"/>
                      </a:lnTo>
                      <a:lnTo>
                        <a:pt x="0" y="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45" name="Line 202"/>
                <p:cNvSpPr>
                  <a:spLocks noChangeShapeType="1"/>
                </p:cNvSpPr>
                <p:nvPr/>
              </p:nvSpPr>
              <p:spPr bwMode="auto">
                <a:xfrm flipV="1">
                  <a:off x="4416" y="1440"/>
                  <a:ext cx="160" cy="4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142" name="Rectangle 204"/>
              <p:cNvSpPr>
                <a:spLocks noChangeArrowheads="1"/>
              </p:cNvSpPr>
              <p:nvPr/>
            </p:nvSpPr>
            <p:spPr bwMode="auto">
              <a:xfrm>
                <a:off x="4244" y="1452"/>
                <a:ext cx="104" cy="9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4143" name="Rectangle 205"/>
              <p:cNvSpPr>
                <a:spLocks noChangeArrowheads="1"/>
              </p:cNvSpPr>
              <p:nvPr/>
            </p:nvSpPr>
            <p:spPr bwMode="auto">
              <a:xfrm>
                <a:off x="4468" y="1140"/>
                <a:ext cx="640" cy="656"/>
              </a:xfrm>
              <a:prstGeom prst="rect">
                <a:avLst/>
              </a:prstGeom>
              <a:noFill/>
              <a:ln w="12700">
                <a:solidFill>
                  <a:srgbClr val="66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tr-TR"/>
              </a:p>
            </p:txBody>
          </p:sp>
        </p:grpSp>
      </p:grpSp>
      <p:sp>
        <p:nvSpPr>
          <p:cNvPr id="4104" name="Rectangle 237"/>
          <p:cNvSpPr>
            <a:spLocks noChangeArrowheads="1"/>
          </p:cNvSpPr>
          <p:nvPr/>
        </p:nvSpPr>
        <p:spPr bwMode="auto">
          <a:xfrm>
            <a:off x="4711700" y="4318000"/>
            <a:ext cx="21748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800" i="1">
                <a:solidFill>
                  <a:srgbClr val="000000"/>
                </a:solidFill>
              </a:rPr>
              <a:t>F</a:t>
            </a:r>
            <a:endParaRPr lang="en-US" i="1"/>
          </a:p>
        </p:txBody>
      </p:sp>
      <p:sp>
        <p:nvSpPr>
          <p:cNvPr id="4105" name="Rectangle 241"/>
          <p:cNvSpPr>
            <a:spLocks noChangeArrowheads="1"/>
          </p:cNvSpPr>
          <p:nvPr/>
        </p:nvSpPr>
        <p:spPr bwMode="auto">
          <a:xfrm>
            <a:off x="6781800" y="5702300"/>
            <a:ext cx="17621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800">
                <a:solidFill>
                  <a:srgbClr val="000000"/>
                </a:solidFill>
                <a:latin typeface="Symbol" pitchFamily="18" charset="2"/>
              </a:rPr>
              <a:t>d</a:t>
            </a:r>
            <a:endParaRPr lang="en-US">
              <a:latin typeface="Times" charset="0"/>
            </a:endParaRPr>
          </a:p>
        </p:txBody>
      </p:sp>
      <p:grpSp>
        <p:nvGrpSpPr>
          <p:cNvPr id="163" name="Group 193"/>
          <p:cNvGrpSpPr>
            <a:grpSpLocks/>
          </p:cNvGrpSpPr>
          <p:nvPr/>
        </p:nvGrpSpPr>
        <p:grpSpPr bwMode="auto">
          <a:xfrm>
            <a:off x="6108700" y="4445000"/>
            <a:ext cx="862013" cy="596900"/>
            <a:chOff x="6108700" y="4445000"/>
            <a:chExt cx="862013" cy="596900"/>
          </a:xfrm>
        </p:grpSpPr>
        <p:sp>
          <p:nvSpPr>
            <p:cNvPr id="4132" name="Rectangle 255"/>
            <p:cNvSpPr>
              <a:spLocks noChangeArrowheads="1"/>
            </p:cNvSpPr>
            <p:nvPr/>
          </p:nvSpPr>
          <p:spPr bwMode="auto">
            <a:xfrm>
              <a:off x="6108700" y="4445000"/>
              <a:ext cx="86201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660000"/>
                  </a:solidFill>
                </a:rPr>
                <a:t>Linear- </a:t>
              </a:r>
              <a:endParaRPr lang="en-US"/>
            </a:p>
          </p:txBody>
        </p:sp>
        <p:sp>
          <p:nvSpPr>
            <p:cNvPr id="4133" name="Rectangle 256"/>
            <p:cNvSpPr>
              <a:spLocks noChangeArrowheads="1"/>
            </p:cNvSpPr>
            <p:nvPr/>
          </p:nvSpPr>
          <p:spPr bwMode="auto">
            <a:xfrm>
              <a:off x="6108700" y="4737100"/>
              <a:ext cx="7207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660000"/>
                  </a:solidFill>
                </a:rPr>
                <a:t>elastic</a:t>
              </a:r>
              <a:endParaRPr lang="en-US"/>
            </a:p>
          </p:txBody>
        </p:sp>
      </p:grpSp>
      <p:grpSp>
        <p:nvGrpSpPr>
          <p:cNvPr id="4107" name="Group 233"/>
          <p:cNvGrpSpPr>
            <a:grpSpLocks/>
          </p:cNvGrpSpPr>
          <p:nvPr/>
        </p:nvGrpSpPr>
        <p:grpSpPr bwMode="auto">
          <a:xfrm>
            <a:off x="4965700" y="4445000"/>
            <a:ext cx="152400" cy="1536700"/>
            <a:chOff x="3128" y="2800"/>
            <a:chExt cx="96" cy="968"/>
          </a:xfrm>
        </p:grpSpPr>
        <p:sp>
          <p:nvSpPr>
            <p:cNvPr id="4130" name="Freeform 231"/>
            <p:cNvSpPr>
              <a:spLocks/>
            </p:cNvSpPr>
            <p:nvPr/>
          </p:nvSpPr>
          <p:spPr bwMode="auto">
            <a:xfrm>
              <a:off x="3128" y="2800"/>
              <a:ext cx="96" cy="104"/>
            </a:xfrm>
            <a:custGeom>
              <a:avLst/>
              <a:gdLst>
                <a:gd name="T0" fmla="*/ 48 w 96"/>
                <a:gd name="T1" fmla="*/ 0 h 104"/>
                <a:gd name="T2" fmla="*/ 96 w 96"/>
                <a:gd name="T3" fmla="*/ 104 h 104"/>
                <a:gd name="T4" fmla="*/ 48 w 96"/>
                <a:gd name="T5" fmla="*/ 72 h 104"/>
                <a:gd name="T6" fmla="*/ 0 w 96"/>
                <a:gd name="T7" fmla="*/ 104 h 104"/>
                <a:gd name="T8" fmla="*/ 48 w 96"/>
                <a:gd name="T9" fmla="*/ 0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104"/>
                <a:gd name="T17" fmla="*/ 96 w 96"/>
                <a:gd name="T18" fmla="*/ 104 h 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104">
                  <a:moveTo>
                    <a:pt x="48" y="0"/>
                  </a:moveTo>
                  <a:lnTo>
                    <a:pt x="96" y="104"/>
                  </a:lnTo>
                  <a:lnTo>
                    <a:pt x="48" y="72"/>
                  </a:lnTo>
                  <a:lnTo>
                    <a:pt x="0" y="10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31" name="Line 232"/>
            <p:cNvSpPr>
              <a:spLocks noChangeShapeType="1"/>
            </p:cNvSpPr>
            <p:nvPr/>
          </p:nvSpPr>
          <p:spPr bwMode="auto">
            <a:xfrm flipV="1">
              <a:off x="3176" y="2872"/>
              <a:ext cx="1" cy="89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08" name="Group 236"/>
          <p:cNvGrpSpPr>
            <a:grpSpLocks/>
          </p:cNvGrpSpPr>
          <p:nvPr/>
        </p:nvGrpSpPr>
        <p:grpSpPr bwMode="auto">
          <a:xfrm>
            <a:off x="5029200" y="5905500"/>
            <a:ext cx="1752600" cy="152400"/>
            <a:chOff x="3168" y="3720"/>
            <a:chExt cx="1104" cy="96"/>
          </a:xfrm>
        </p:grpSpPr>
        <p:sp>
          <p:nvSpPr>
            <p:cNvPr id="4128" name="Freeform 234"/>
            <p:cNvSpPr>
              <a:spLocks/>
            </p:cNvSpPr>
            <p:nvPr/>
          </p:nvSpPr>
          <p:spPr bwMode="auto">
            <a:xfrm>
              <a:off x="4168" y="3720"/>
              <a:ext cx="104" cy="96"/>
            </a:xfrm>
            <a:custGeom>
              <a:avLst/>
              <a:gdLst>
                <a:gd name="T0" fmla="*/ 104 w 104"/>
                <a:gd name="T1" fmla="*/ 48 h 96"/>
                <a:gd name="T2" fmla="*/ 0 w 104"/>
                <a:gd name="T3" fmla="*/ 96 h 96"/>
                <a:gd name="T4" fmla="*/ 32 w 104"/>
                <a:gd name="T5" fmla="*/ 48 h 96"/>
                <a:gd name="T6" fmla="*/ 0 w 104"/>
                <a:gd name="T7" fmla="*/ 0 h 96"/>
                <a:gd name="T8" fmla="*/ 104 w 104"/>
                <a:gd name="T9" fmla="*/ 48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"/>
                <a:gd name="T16" fmla="*/ 0 h 96"/>
                <a:gd name="T17" fmla="*/ 104 w 104"/>
                <a:gd name="T18" fmla="*/ 96 h 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" h="96">
                  <a:moveTo>
                    <a:pt x="104" y="48"/>
                  </a:moveTo>
                  <a:lnTo>
                    <a:pt x="0" y="96"/>
                  </a:lnTo>
                  <a:lnTo>
                    <a:pt x="32" y="48"/>
                  </a:lnTo>
                  <a:lnTo>
                    <a:pt x="0" y="0"/>
                  </a:lnTo>
                  <a:lnTo>
                    <a:pt x="104" y="4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9" name="Line 235"/>
            <p:cNvSpPr>
              <a:spLocks noChangeShapeType="1"/>
            </p:cNvSpPr>
            <p:nvPr/>
          </p:nvSpPr>
          <p:spPr bwMode="auto">
            <a:xfrm>
              <a:off x="3168" y="3768"/>
              <a:ext cx="1032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6" name="Group 186"/>
          <p:cNvGrpSpPr>
            <a:grpSpLocks/>
          </p:cNvGrpSpPr>
          <p:nvPr/>
        </p:nvGrpSpPr>
        <p:grpSpPr bwMode="auto">
          <a:xfrm>
            <a:off x="5029200" y="4233863"/>
            <a:ext cx="1243013" cy="1757362"/>
            <a:chOff x="5029200" y="4233672"/>
            <a:chExt cx="1243584" cy="1757172"/>
          </a:xfrm>
        </p:grpSpPr>
        <p:grpSp>
          <p:nvGrpSpPr>
            <p:cNvPr id="167" name="Group 240"/>
            <p:cNvGrpSpPr>
              <a:grpSpLocks/>
            </p:cNvGrpSpPr>
            <p:nvPr/>
          </p:nvGrpSpPr>
          <p:grpSpPr bwMode="auto">
            <a:xfrm>
              <a:off x="5047425" y="4737985"/>
              <a:ext cx="881063" cy="1231899"/>
              <a:chOff x="3168" y="2944"/>
              <a:chExt cx="584" cy="816"/>
            </a:xfrm>
            <a:solidFill>
              <a:srgbClr val="CC0000"/>
            </a:solidFill>
          </p:grpSpPr>
          <p:sp>
            <p:nvSpPr>
              <p:cNvPr id="190" name="Freeform 238"/>
              <p:cNvSpPr>
                <a:spLocks/>
              </p:cNvSpPr>
              <p:nvPr/>
            </p:nvSpPr>
            <p:spPr bwMode="auto">
              <a:xfrm>
                <a:off x="3640" y="2944"/>
                <a:ext cx="112" cy="128"/>
              </a:xfrm>
              <a:custGeom>
                <a:avLst/>
                <a:gdLst/>
                <a:ahLst/>
                <a:cxnLst>
                  <a:cxn ang="0">
                    <a:pos x="112" y="0"/>
                  </a:cxn>
                  <a:cxn ang="0">
                    <a:pos x="88" y="128"/>
                  </a:cxn>
                  <a:cxn ang="0">
                    <a:pos x="64" y="64"/>
                  </a:cxn>
                  <a:cxn ang="0">
                    <a:pos x="0" y="64"/>
                  </a:cxn>
                  <a:cxn ang="0">
                    <a:pos x="112" y="0"/>
                  </a:cxn>
                </a:cxnLst>
                <a:rect l="0" t="0" r="r" b="b"/>
                <a:pathLst>
                  <a:path w="112" h="128">
                    <a:moveTo>
                      <a:pt x="112" y="0"/>
                    </a:moveTo>
                    <a:lnTo>
                      <a:pt x="88" y="128"/>
                    </a:lnTo>
                    <a:lnTo>
                      <a:pt x="64" y="64"/>
                    </a:lnTo>
                    <a:lnTo>
                      <a:pt x="0" y="64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12700">
                <a:solidFill>
                  <a:srgbClr val="CC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191" name="Line 239"/>
              <p:cNvSpPr>
                <a:spLocks noChangeShapeType="1"/>
              </p:cNvSpPr>
              <p:nvPr/>
            </p:nvSpPr>
            <p:spPr bwMode="auto">
              <a:xfrm flipV="1">
                <a:off x="3168" y="3008"/>
                <a:ext cx="536" cy="752"/>
              </a:xfrm>
              <a:prstGeom prst="line">
                <a:avLst/>
              </a:prstGeom>
              <a:grp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</p:grpSp>
        <p:cxnSp>
          <p:nvCxnSpPr>
            <p:cNvPr id="4127" name="Straight Connector 188"/>
            <p:cNvCxnSpPr>
              <a:cxnSpLocks noChangeShapeType="1"/>
            </p:cNvCxnSpPr>
            <p:nvPr/>
          </p:nvCxnSpPr>
          <p:spPr bwMode="auto">
            <a:xfrm rot="5400000" flipH="1" flipV="1">
              <a:off x="4772406" y="4490466"/>
              <a:ext cx="1757172" cy="124358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8" name="Group 191"/>
          <p:cNvGrpSpPr>
            <a:grpSpLocks/>
          </p:cNvGrpSpPr>
          <p:nvPr/>
        </p:nvGrpSpPr>
        <p:grpSpPr bwMode="auto">
          <a:xfrm>
            <a:off x="5057775" y="5168900"/>
            <a:ext cx="3306763" cy="800100"/>
            <a:chOff x="5057775" y="5168900"/>
            <a:chExt cx="3306763" cy="800100"/>
          </a:xfrm>
        </p:grpSpPr>
        <p:grpSp>
          <p:nvGrpSpPr>
            <p:cNvPr id="4114" name="Group 251"/>
            <p:cNvGrpSpPr>
              <a:grpSpLocks/>
            </p:cNvGrpSpPr>
            <p:nvPr/>
          </p:nvGrpSpPr>
          <p:grpSpPr bwMode="auto">
            <a:xfrm>
              <a:off x="5057775" y="5168900"/>
              <a:ext cx="1981200" cy="800100"/>
              <a:chOff x="3180" y="3256"/>
              <a:chExt cx="1248" cy="504"/>
            </a:xfrm>
          </p:grpSpPr>
          <p:grpSp>
            <p:nvGrpSpPr>
              <p:cNvPr id="4117" name="Group 247"/>
              <p:cNvGrpSpPr>
                <a:grpSpLocks/>
              </p:cNvGrpSpPr>
              <p:nvPr/>
            </p:nvGrpSpPr>
            <p:grpSpPr bwMode="auto">
              <a:xfrm>
                <a:off x="3180" y="3256"/>
                <a:ext cx="1248" cy="504"/>
                <a:chOff x="3180" y="3256"/>
                <a:chExt cx="1248" cy="504"/>
              </a:xfrm>
            </p:grpSpPr>
            <p:sp>
              <p:nvSpPr>
                <p:cNvPr id="4121" name="Arc 242"/>
                <p:cNvSpPr>
                  <a:spLocks/>
                </p:cNvSpPr>
                <p:nvPr/>
              </p:nvSpPr>
              <p:spPr bwMode="auto">
                <a:xfrm>
                  <a:off x="3180" y="3508"/>
                  <a:ext cx="624" cy="25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0" y="21600"/>
                      </a:moveTo>
                      <a:cubicBezTo>
                        <a:pt x="0" y="9712"/>
                        <a:pt x="9606" y="58"/>
                        <a:pt x="21494" y="0"/>
                      </a:cubicBezTo>
                    </a:path>
                    <a:path w="21600" h="21600" stroke="0" extrusionOk="0">
                      <a:moveTo>
                        <a:pt x="0" y="21600"/>
                      </a:moveTo>
                      <a:cubicBezTo>
                        <a:pt x="0" y="9712"/>
                        <a:pt x="9606" y="58"/>
                        <a:pt x="21494" y="0"/>
                      </a:cubicBez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66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22" name="Arc 243"/>
                <p:cNvSpPr>
                  <a:spLocks/>
                </p:cNvSpPr>
                <p:nvPr/>
              </p:nvSpPr>
              <p:spPr bwMode="auto">
                <a:xfrm>
                  <a:off x="3801" y="3256"/>
                  <a:ext cx="627" cy="252"/>
                </a:xfrm>
                <a:custGeom>
                  <a:avLst/>
                  <a:gdLst>
                    <a:gd name="T0" fmla="*/ 0 w 21706"/>
                    <a:gd name="T1" fmla="*/ 0 h 21600"/>
                    <a:gd name="T2" fmla="*/ 0 w 21706"/>
                    <a:gd name="T3" fmla="*/ 0 h 21600"/>
                    <a:gd name="T4" fmla="*/ 0 w 21706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706"/>
                    <a:gd name="T10" fmla="*/ 0 h 21600"/>
                    <a:gd name="T11" fmla="*/ 21706 w 21706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706" h="21600" fill="none" extrusionOk="0">
                      <a:moveTo>
                        <a:pt x="21706" y="0"/>
                      </a:moveTo>
                      <a:cubicBezTo>
                        <a:pt x="21706" y="11929"/>
                        <a:pt x="12035" y="21600"/>
                        <a:pt x="106" y="21600"/>
                      </a:cubicBezTo>
                      <a:cubicBezTo>
                        <a:pt x="70" y="21600"/>
                        <a:pt x="35" y="21599"/>
                        <a:pt x="0" y="21599"/>
                      </a:cubicBezTo>
                    </a:path>
                    <a:path w="21706" h="21600" stroke="0" extrusionOk="0">
                      <a:moveTo>
                        <a:pt x="21706" y="0"/>
                      </a:moveTo>
                      <a:cubicBezTo>
                        <a:pt x="21706" y="11929"/>
                        <a:pt x="12035" y="21600"/>
                        <a:pt x="106" y="21600"/>
                      </a:cubicBezTo>
                      <a:cubicBezTo>
                        <a:pt x="70" y="21600"/>
                        <a:pt x="35" y="21599"/>
                        <a:pt x="0" y="21599"/>
                      </a:cubicBezTo>
                      <a:lnTo>
                        <a:pt x="106" y="0"/>
                      </a:lnTo>
                      <a:lnTo>
                        <a:pt x="21706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66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123" name="Group 246"/>
                <p:cNvGrpSpPr>
                  <a:grpSpLocks/>
                </p:cNvGrpSpPr>
                <p:nvPr/>
              </p:nvGrpSpPr>
              <p:grpSpPr bwMode="auto">
                <a:xfrm>
                  <a:off x="4080" y="3424"/>
                  <a:ext cx="176" cy="88"/>
                  <a:chOff x="4080" y="3424"/>
                  <a:chExt cx="176" cy="88"/>
                </a:xfrm>
              </p:grpSpPr>
              <p:sp>
                <p:nvSpPr>
                  <p:cNvPr id="4124" name="Freeform 244"/>
                  <p:cNvSpPr>
                    <a:spLocks/>
                  </p:cNvSpPr>
                  <p:nvPr/>
                </p:nvSpPr>
                <p:spPr bwMode="auto">
                  <a:xfrm>
                    <a:off x="4144" y="3424"/>
                    <a:ext cx="112" cy="88"/>
                  </a:xfrm>
                  <a:custGeom>
                    <a:avLst/>
                    <a:gdLst>
                      <a:gd name="T0" fmla="*/ 112 w 112"/>
                      <a:gd name="T1" fmla="*/ 16 h 88"/>
                      <a:gd name="T2" fmla="*/ 24 w 112"/>
                      <a:gd name="T3" fmla="*/ 88 h 88"/>
                      <a:gd name="T4" fmla="*/ 40 w 112"/>
                      <a:gd name="T5" fmla="*/ 32 h 88"/>
                      <a:gd name="T6" fmla="*/ 0 w 112"/>
                      <a:gd name="T7" fmla="*/ 0 h 88"/>
                      <a:gd name="T8" fmla="*/ 112 w 112"/>
                      <a:gd name="T9" fmla="*/ 16 h 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2"/>
                      <a:gd name="T16" fmla="*/ 0 h 88"/>
                      <a:gd name="T17" fmla="*/ 112 w 112"/>
                      <a:gd name="T18" fmla="*/ 88 h 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2" h="88">
                        <a:moveTo>
                          <a:pt x="112" y="16"/>
                        </a:moveTo>
                        <a:lnTo>
                          <a:pt x="24" y="88"/>
                        </a:lnTo>
                        <a:lnTo>
                          <a:pt x="40" y="32"/>
                        </a:lnTo>
                        <a:lnTo>
                          <a:pt x="0" y="0"/>
                        </a:lnTo>
                        <a:lnTo>
                          <a:pt x="112" y="16"/>
                        </a:lnTo>
                        <a:close/>
                      </a:path>
                    </a:pathLst>
                  </a:custGeom>
                  <a:solidFill>
                    <a:srgbClr val="006600"/>
                  </a:solidFill>
                  <a:ln w="12700">
                    <a:solidFill>
                      <a:srgbClr val="0066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25" name="Line 24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080" y="3456"/>
                    <a:ext cx="104" cy="32"/>
                  </a:xfrm>
                  <a:prstGeom prst="line">
                    <a:avLst/>
                  </a:prstGeom>
                  <a:noFill/>
                  <a:ln w="25400">
                    <a:solidFill>
                      <a:srgbClr val="0066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118" name="Group 250"/>
              <p:cNvGrpSpPr>
                <a:grpSpLocks/>
              </p:cNvGrpSpPr>
              <p:nvPr/>
            </p:nvGrpSpPr>
            <p:grpSpPr bwMode="auto">
              <a:xfrm>
                <a:off x="3376" y="3512"/>
                <a:ext cx="176" cy="88"/>
                <a:chOff x="3376" y="3512"/>
                <a:chExt cx="176" cy="88"/>
              </a:xfrm>
            </p:grpSpPr>
            <p:sp>
              <p:nvSpPr>
                <p:cNvPr id="4119" name="Freeform 248"/>
                <p:cNvSpPr>
                  <a:spLocks/>
                </p:cNvSpPr>
                <p:nvPr/>
              </p:nvSpPr>
              <p:spPr bwMode="auto">
                <a:xfrm>
                  <a:off x="3376" y="3512"/>
                  <a:ext cx="112" cy="88"/>
                </a:xfrm>
                <a:custGeom>
                  <a:avLst/>
                  <a:gdLst>
                    <a:gd name="T0" fmla="*/ 0 w 112"/>
                    <a:gd name="T1" fmla="*/ 72 h 88"/>
                    <a:gd name="T2" fmla="*/ 88 w 112"/>
                    <a:gd name="T3" fmla="*/ 0 h 88"/>
                    <a:gd name="T4" fmla="*/ 72 w 112"/>
                    <a:gd name="T5" fmla="*/ 56 h 88"/>
                    <a:gd name="T6" fmla="*/ 112 w 112"/>
                    <a:gd name="T7" fmla="*/ 88 h 88"/>
                    <a:gd name="T8" fmla="*/ 0 w 112"/>
                    <a:gd name="T9" fmla="*/ 72 h 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2"/>
                    <a:gd name="T16" fmla="*/ 0 h 88"/>
                    <a:gd name="T17" fmla="*/ 112 w 112"/>
                    <a:gd name="T18" fmla="*/ 88 h 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2" h="88">
                      <a:moveTo>
                        <a:pt x="0" y="72"/>
                      </a:moveTo>
                      <a:lnTo>
                        <a:pt x="88" y="0"/>
                      </a:lnTo>
                      <a:lnTo>
                        <a:pt x="72" y="56"/>
                      </a:lnTo>
                      <a:lnTo>
                        <a:pt x="112" y="88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rgbClr val="006600"/>
                </a:solidFill>
                <a:ln w="12700">
                  <a:solidFill>
                    <a:srgbClr val="0066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20" name="Line 249"/>
                <p:cNvSpPr>
                  <a:spLocks noChangeShapeType="1"/>
                </p:cNvSpPr>
                <p:nvPr/>
              </p:nvSpPr>
              <p:spPr bwMode="auto">
                <a:xfrm flipV="1">
                  <a:off x="3448" y="3536"/>
                  <a:ext cx="104" cy="32"/>
                </a:xfrm>
                <a:prstGeom prst="line">
                  <a:avLst/>
                </a:prstGeom>
                <a:noFill/>
                <a:ln w="25400">
                  <a:solidFill>
                    <a:srgbClr val="0066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115" name="Rectangle 257"/>
            <p:cNvSpPr>
              <a:spLocks noChangeArrowheads="1"/>
            </p:cNvSpPr>
            <p:nvPr/>
          </p:nvSpPr>
          <p:spPr bwMode="auto">
            <a:xfrm>
              <a:off x="7023100" y="5219700"/>
              <a:ext cx="13414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6600"/>
                  </a:solidFill>
                </a:rPr>
                <a:t>Non-Linear-</a:t>
              </a:r>
              <a:endParaRPr lang="en-US"/>
            </a:p>
          </p:txBody>
        </p:sp>
        <p:sp>
          <p:nvSpPr>
            <p:cNvPr id="4116" name="Rectangle 258"/>
            <p:cNvSpPr>
              <a:spLocks noChangeArrowheads="1"/>
            </p:cNvSpPr>
            <p:nvPr/>
          </p:nvSpPr>
          <p:spPr bwMode="auto">
            <a:xfrm>
              <a:off x="7023100" y="5511800"/>
              <a:ext cx="7207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6600"/>
                  </a:solidFill>
                </a:rPr>
                <a:t>elastic</a:t>
              </a:r>
              <a:endParaRPr lang="en-US"/>
            </a:p>
          </p:txBody>
        </p:sp>
      </p:grpSp>
      <p:grpSp>
        <p:nvGrpSpPr>
          <p:cNvPr id="173" name="Group 185"/>
          <p:cNvGrpSpPr>
            <a:grpSpLocks/>
          </p:cNvGrpSpPr>
          <p:nvPr/>
        </p:nvGrpSpPr>
        <p:grpSpPr bwMode="auto">
          <a:xfrm>
            <a:off x="5029200" y="4229100"/>
            <a:ext cx="1250950" cy="1752600"/>
            <a:chOff x="5029200" y="4229100"/>
            <a:chExt cx="1250188" cy="1752601"/>
          </a:xfrm>
        </p:grpSpPr>
        <p:grpSp>
          <p:nvGrpSpPr>
            <p:cNvPr id="174" name="Group 254"/>
            <p:cNvGrpSpPr>
              <a:grpSpLocks/>
            </p:cNvGrpSpPr>
            <p:nvPr/>
          </p:nvGrpSpPr>
          <p:grpSpPr bwMode="auto">
            <a:xfrm>
              <a:off x="5352288" y="4229100"/>
              <a:ext cx="927100" cy="1308100"/>
              <a:chOff x="3360" y="2664"/>
              <a:chExt cx="584" cy="824"/>
            </a:xfrm>
            <a:solidFill>
              <a:srgbClr val="660000"/>
            </a:solidFill>
          </p:grpSpPr>
          <p:sp>
            <p:nvSpPr>
              <p:cNvPr id="217340" name="Freeform 252"/>
              <p:cNvSpPr>
                <a:spLocks/>
              </p:cNvSpPr>
              <p:nvPr/>
            </p:nvSpPr>
            <p:spPr bwMode="auto">
              <a:xfrm>
                <a:off x="3360" y="3360"/>
                <a:ext cx="112" cy="128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24" y="0"/>
                  </a:cxn>
                  <a:cxn ang="0">
                    <a:pos x="48" y="64"/>
                  </a:cxn>
                  <a:cxn ang="0">
                    <a:pos x="112" y="64"/>
                  </a:cxn>
                  <a:cxn ang="0">
                    <a:pos x="0" y="128"/>
                  </a:cxn>
                </a:cxnLst>
                <a:rect l="0" t="0" r="r" b="b"/>
                <a:pathLst>
                  <a:path w="112" h="128">
                    <a:moveTo>
                      <a:pt x="0" y="128"/>
                    </a:moveTo>
                    <a:lnTo>
                      <a:pt x="24" y="0"/>
                    </a:lnTo>
                    <a:lnTo>
                      <a:pt x="48" y="64"/>
                    </a:lnTo>
                    <a:lnTo>
                      <a:pt x="112" y="64"/>
                    </a:lnTo>
                    <a:lnTo>
                      <a:pt x="0" y="128"/>
                    </a:lnTo>
                    <a:close/>
                  </a:path>
                </a:pathLst>
              </a:custGeom>
              <a:grpFill/>
              <a:ln w="12700">
                <a:solidFill>
                  <a:srgbClr val="66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217341" name="Line 253"/>
              <p:cNvSpPr>
                <a:spLocks noChangeShapeType="1"/>
              </p:cNvSpPr>
              <p:nvPr/>
            </p:nvSpPr>
            <p:spPr bwMode="auto">
              <a:xfrm flipV="1">
                <a:off x="3408" y="2664"/>
                <a:ext cx="536" cy="760"/>
              </a:xfrm>
              <a:prstGeom prst="line">
                <a:avLst/>
              </a:prstGeom>
              <a:grpFill/>
              <a:ln w="50800">
                <a:solidFill>
                  <a:srgbClr val="66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</p:grpSp>
        <p:cxnSp>
          <p:nvCxnSpPr>
            <p:cNvPr id="4113" name="Straight Connector 184"/>
            <p:cNvCxnSpPr>
              <a:cxnSpLocks noChangeShapeType="1"/>
              <a:endCxn id="4129" idx="0"/>
            </p:cNvCxnSpPr>
            <p:nvPr/>
          </p:nvCxnSpPr>
          <p:spPr bwMode="auto">
            <a:xfrm rot="5400000">
              <a:off x="4927023" y="5339196"/>
              <a:ext cx="744682" cy="540327"/>
            </a:xfrm>
            <a:prstGeom prst="line">
              <a:avLst/>
            </a:prstGeom>
            <a:noFill/>
            <a:ln w="41275">
              <a:solidFill>
                <a:srgbClr val="66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82" name="Dikdörtgen 181"/>
          <p:cNvSpPr/>
          <p:nvPr/>
        </p:nvSpPr>
        <p:spPr>
          <a:xfrm>
            <a:off x="0" y="116632"/>
            <a:ext cx="914400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Elastic Deformation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742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116632"/>
            <a:ext cx="914400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Elastic Deformation</a:t>
            </a:r>
          </a:p>
        </p:txBody>
      </p:sp>
      <p:sp>
        <p:nvSpPr>
          <p:cNvPr id="6" name="Dikdörtgen 5"/>
          <p:cNvSpPr/>
          <p:nvPr/>
        </p:nvSpPr>
        <p:spPr>
          <a:xfrm>
            <a:off x="323528" y="908720"/>
            <a:ext cx="8568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-a non-permanent deformation where the material </a:t>
            </a:r>
            <a:r>
              <a:rPr lang="en-US" sz="2000" b="1" dirty="0" smtClean="0"/>
              <a:t>completely</a:t>
            </a:r>
            <a:r>
              <a:rPr lang="tr-TR" sz="2000" b="1" dirty="0" smtClean="0"/>
              <a:t> </a:t>
            </a:r>
            <a:r>
              <a:rPr lang="en-US" sz="2000" b="1" dirty="0" smtClean="0"/>
              <a:t>recovers </a:t>
            </a:r>
            <a:r>
              <a:rPr lang="en-US" sz="2000" b="1" dirty="0"/>
              <a:t>to its original state upon release of the applied stress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879054"/>
            <a:ext cx="8455025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97360"/>
            <a:ext cx="468052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ikdörtgen 7"/>
          <p:cNvSpPr/>
          <p:nvPr/>
        </p:nvSpPr>
        <p:spPr>
          <a:xfrm>
            <a:off x="4860032" y="1864438"/>
            <a:ext cx="4139952" cy="39703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There are some materials (e.g., gray cast iron, concrete, and many </a:t>
            </a:r>
            <a:r>
              <a:rPr lang="en-US" dirty="0" smtClean="0"/>
              <a:t>polymers)</a:t>
            </a:r>
            <a:r>
              <a:rPr lang="tr-TR" dirty="0" smtClean="0"/>
              <a:t> </a:t>
            </a:r>
            <a:r>
              <a:rPr lang="en-US" dirty="0" smtClean="0"/>
              <a:t>for </a:t>
            </a:r>
            <a:r>
              <a:rPr lang="en-US" dirty="0"/>
              <a:t>which this elastic portion of the stress–strain curve is not </a:t>
            </a:r>
            <a:r>
              <a:rPr lang="en-US" dirty="0" smtClean="0"/>
              <a:t>linear</a:t>
            </a:r>
            <a:r>
              <a:rPr lang="tr-TR" dirty="0" smtClean="0"/>
              <a:t>.</a:t>
            </a:r>
          </a:p>
          <a:p>
            <a:pPr algn="just"/>
            <a:r>
              <a:rPr lang="en-US" dirty="0" smtClean="0"/>
              <a:t>For </a:t>
            </a:r>
            <a:r>
              <a:rPr lang="en-US" dirty="0"/>
              <a:t>this nonlinear behavior, either </a:t>
            </a:r>
            <a:r>
              <a:rPr lang="en-US" i="1" dirty="0"/>
              <a:t>tangent </a:t>
            </a:r>
            <a:r>
              <a:rPr lang="en-US" dirty="0"/>
              <a:t>or </a:t>
            </a:r>
            <a:r>
              <a:rPr lang="en-US" i="1" dirty="0"/>
              <a:t>secant modulus </a:t>
            </a:r>
            <a:r>
              <a:rPr lang="en-US" dirty="0"/>
              <a:t>is normally used</a:t>
            </a:r>
            <a:r>
              <a:rPr lang="en-US" dirty="0" smtClean="0"/>
              <a:t>.</a:t>
            </a:r>
            <a:r>
              <a:rPr lang="tr-TR" dirty="0" smtClean="0"/>
              <a:t> </a:t>
            </a:r>
            <a:r>
              <a:rPr lang="en-US" dirty="0" smtClean="0"/>
              <a:t>Tangent</a:t>
            </a:r>
            <a:r>
              <a:rPr lang="tr-TR" dirty="0" smtClean="0"/>
              <a:t> </a:t>
            </a:r>
            <a:r>
              <a:rPr lang="en-US" dirty="0" smtClean="0"/>
              <a:t>modulus </a:t>
            </a:r>
            <a:r>
              <a:rPr lang="en-US" dirty="0"/>
              <a:t>is taken as the slope of the stress–strain curve at some specified </a:t>
            </a:r>
            <a:r>
              <a:rPr lang="en-US" dirty="0" smtClean="0"/>
              <a:t>level</a:t>
            </a:r>
            <a:r>
              <a:rPr lang="tr-TR" dirty="0" smtClean="0"/>
              <a:t> </a:t>
            </a:r>
            <a:r>
              <a:rPr lang="en-US" dirty="0" smtClean="0"/>
              <a:t>of </a:t>
            </a:r>
            <a:r>
              <a:rPr lang="en-US" dirty="0"/>
              <a:t>stress, whereas secant modulus represents the slope of a secant drawn from </a:t>
            </a:r>
            <a:r>
              <a:rPr lang="en-US" dirty="0" smtClean="0"/>
              <a:t>the</a:t>
            </a:r>
            <a:r>
              <a:rPr lang="tr-TR" dirty="0" smtClean="0"/>
              <a:t> </a:t>
            </a:r>
            <a:r>
              <a:rPr lang="en-US" dirty="0" smtClean="0"/>
              <a:t>origin </a:t>
            </a:r>
            <a:r>
              <a:rPr lang="en-US" dirty="0"/>
              <a:t>to some given point of the curve. </a:t>
            </a:r>
            <a:endParaRPr lang="tr-TR" dirty="0" smtClean="0"/>
          </a:p>
          <a:p>
            <a:pPr algn="just"/>
            <a:endParaRPr lang="tr-TR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4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468364"/>
            <a:ext cx="4958094" cy="256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Dikdörtgen"/>
          <p:cNvSpPr/>
          <p:nvPr/>
        </p:nvSpPr>
        <p:spPr>
          <a:xfrm>
            <a:off x="395536" y="980728"/>
            <a:ext cx="75238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chemeClr val="accent1">
                    <a:lumMod val="50000"/>
                  </a:schemeClr>
                </a:solidFill>
              </a:rPr>
              <a:t>Many materials are elastically anisotropic</a:t>
            </a:r>
            <a:r>
              <a:rPr lang="tr-TR" sz="2000" b="1" i="1" dirty="0" smtClean="0">
                <a:solidFill>
                  <a:schemeClr val="accent1">
                    <a:lumMod val="50000"/>
                  </a:schemeClr>
                </a:solidFill>
              </a:rPr>
              <a:t> – dependent to orientation</a:t>
            </a:r>
            <a:endParaRPr lang="tr-TR" sz="20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5 Dikdörtgen"/>
          <p:cNvSpPr/>
          <p:nvPr/>
        </p:nvSpPr>
        <p:spPr>
          <a:xfrm>
            <a:off x="179512" y="4462080"/>
            <a:ext cx="46085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sz="2000" b="1" dirty="0" err="1" smtClean="0"/>
              <a:t>Because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the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grain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orientation</a:t>
            </a:r>
            <a:r>
              <a:rPr lang="tr-TR" sz="2000" b="1" dirty="0" smtClean="0"/>
              <a:t> </a:t>
            </a:r>
            <a:r>
              <a:rPr lang="en-US" sz="2000" b="1" dirty="0" smtClean="0"/>
              <a:t>is random in most polycrystalline materials, these may be considered to be isotropic;</a:t>
            </a:r>
            <a:r>
              <a:rPr lang="tr-TR" sz="2000" b="1" dirty="0" smtClean="0"/>
              <a:t> </a:t>
            </a:r>
            <a:r>
              <a:rPr lang="en-US" sz="2000" b="1" dirty="0" smtClean="0"/>
              <a:t>inorganic ceramic glasses are also isotropic</a:t>
            </a:r>
            <a:r>
              <a:rPr lang="tr-TR" sz="2000" b="1" dirty="0" smtClean="0"/>
              <a:t> (independent to orientation)</a:t>
            </a:r>
            <a:r>
              <a:rPr lang="en-US" sz="2000" b="1" dirty="0" smtClean="0"/>
              <a:t>.</a:t>
            </a:r>
            <a:endParaRPr lang="tr-TR" sz="2000" b="1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84783"/>
            <a:ext cx="4283968" cy="3327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ikdörtgen 19456"/>
          <p:cNvSpPr/>
          <p:nvPr/>
        </p:nvSpPr>
        <p:spPr>
          <a:xfrm>
            <a:off x="5580112" y="4809926"/>
            <a:ext cx="3024336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accent1">
                    <a:lumMod val="50000"/>
                  </a:schemeClr>
                </a:solidFill>
              </a:rPr>
              <a:t>with increasing temperature, the modulus of elasticity diminishes</a:t>
            </a:r>
          </a:p>
        </p:txBody>
      </p:sp>
      <p:sp>
        <p:nvSpPr>
          <p:cNvPr id="9" name="Dikdörtgen 3"/>
          <p:cNvSpPr/>
          <p:nvPr/>
        </p:nvSpPr>
        <p:spPr>
          <a:xfrm>
            <a:off x="0" y="116632"/>
            <a:ext cx="914400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Elastic Deformation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116632"/>
            <a:ext cx="914400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Elastic Deformation</a:t>
            </a:r>
          </a:p>
        </p:txBody>
      </p:sp>
      <p:sp>
        <p:nvSpPr>
          <p:cNvPr id="2" name="Dikdörtgen 1"/>
          <p:cNvSpPr/>
          <p:nvPr/>
        </p:nvSpPr>
        <p:spPr>
          <a:xfrm>
            <a:off x="323528" y="908720"/>
            <a:ext cx="84249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On an atomic scale, macroscopic elastic strain is manifested as small </a:t>
            </a:r>
            <a:r>
              <a:rPr lang="en-US" dirty="0" smtClean="0"/>
              <a:t>changes</a:t>
            </a:r>
            <a:r>
              <a:rPr lang="tr-TR" dirty="0" smtClean="0"/>
              <a:t> </a:t>
            </a:r>
            <a:r>
              <a:rPr lang="en-US" dirty="0" smtClean="0"/>
              <a:t>in </a:t>
            </a:r>
            <a:r>
              <a:rPr lang="en-US" dirty="0"/>
              <a:t>the interatomic spacing and the stretching of interatomic bonds. </a:t>
            </a:r>
            <a:endParaRPr lang="tr-TR" dirty="0" smtClean="0"/>
          </a:p>
          <a:p>
            <a:pPr algn="just"/>
            <a:r>
              <a:rPr lang="en-US" dirty="0" smtClean="0"/>
              <a:t>As </a:t>
            </a:r>
            <a:r>
              <a:rPr lang="en-US" dirty="0"/>
              <a:t>a </a:t>
            </a:r>
            <a:r>
              <a:rPr lang="en-US" dirty="0" smtClean="0"/>
              <a:t>consequence,</a:t>
            </a:r>
            <a:r>
              <a:rPr lang="tr-TR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magnitude of the modulus of elasticity is a measure of the </a:t>
            </a:r>
            <a:r>
              <a:rPr lang="en-US" dirty="0" smtClean="0"/>
              <a:t>resistance</a:t>
            </a:r>
            <a:r>
              <a:rPr lang="tr-TR" dirty="0" smtClean="0"/>
              <a:t> </a:t>
            </a:r>
            <a:r>
              <a:rPr lang="en-US" dirty="0" smtClean="0"/>
              <a:t>to </a:t>
            </a:r>
            <a:r>
              <a:rPr lang="en-US" dirty="0"/>
              <a:t>separation of adjacent atoms, that is, the interatomic bonding </a:t>
            </a:r>
            <a:r>
              <a:rPr lang="en-US" dirty="0" smtClean="0"/>
              <a:t>forces</a:t>
            </a:r>
            <a:endParaRPr lang="tr-TR" dirty="0" smtClean="0"/>
          </a:p>
          <a:p>
            <a:pPr algn="just"/>
            <a:endParaRPr lang="tr-TR" dirty="0"/>
          </a:p>
          <a:p>
            <a:pPr algn="just"/>
            <a:endParaRPr lang="tr-TR" dirty="0" smtClean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27234"/>
            <a:ext cx="6278811" cy="3754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ikdörtgen 2"/>
          <p:cNvSpPr/>
          <p:nvPr/>
        </p:nvSpPr>
        <p:spPr>
          <a:xfrm>
            <a:off x="4076789" y="249289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Force</a:t>
            </a:r>
            <a:r>
              <a:rPr lang="tr-TR" dirty="0" smtClean="0"/>
              <a:t> </a:t>
            </a:r>
            <a:r>
              <a:rPr lang="en-US" dirty="0" smtClean="0"/>
              <a:t>versus interatomic</a:t>
            </a:r>
            <a:r>
              <a:rPr lang="tr-TR" dirty="0" smtClean="0"/>
              <a:t> </a:t>
            </a:r>
            <a:r>
              <a:rPr lang="en-US" dirty="0" smtClean="0"/>
              <a:t>separation for</a:t>
            </a:r>
            <a:r>
              <a:rPr lang="tr-TR" dirty="0" smtClean="0"/>
              <a:t> </a:t>
            </a:r>
            <a:r>
              <a:rPr lang="en-US" dirty="0" smtClean="0"/>
              <a:t>weakly </a:t>
            </a:r>
            <a:r>
              <a:rPr lang="en-US" dirty="0"/>
              <a:t>and </a:t>
            </a:r>
            <a:r>
              <a:rPr lang="en-US" dirty="0" smtClean="0"/>
              <a:t>strongly</a:t>
            </a:r>
            <a:r>
              <a:rPr lang="tr-TR" dirty="0" smtClean="0"/>
              <a:t> </a:t>
            </a:r>
            <a:r>
              <a:rPr lang="en-US" dirty="0" smtClean="0"/>
              <a:t>bonded </a:t>
            </a:r>
            <a:r>
              <a:rPr lang="en-US" dirty="0"/>
              <a:t>atoms. </a:t>
            </a:r>
            <a:r>
              <a:rPr lang="en-US" dirty="0" smtClean="0"/>
              <a:t>The</a:t>
            </a:r>
            <a:r>
              <a:rPr lang="tr-TR" dirty="0" smtClean="0"/>
              <a:t> </a:t>
            </a:r>
            <a:r>
              <a:rPr lang="en-US" dirty="0" smtClean="0"/>
              <a:t>magnitude </a:t>
            </a:r>
            <a:r>
              <a:rPr lang="en-US" dirty="0"/>
              <a:t>of </a:t>
            </a:r>
            <a:r>
              <a:rPr lang="en-US" dirty="0" smtClean="0"/>
              <a:t>the</a:t>
            </a:r>
            <a:r>
              <a:rPr lang="tr-TR" dirty="0" smtClean="0"/>
              <a:t> </a:t>
            </a:r>
            <a:r>
              <a:rPr lang="en-US" dirty="0" smtClean="0"/>
              <a:t>modulus </a:t>
            </a:r>
            <a:r>
              <a:rPr lang="en-US" dirty="0"/>
              <a:t>of </a:t>
            </a:r>
            <a:r>
              <a:rPr lang="en-US" dirty="0" smtClean="0"/>
              <a:t>elasticity</a:t>
            </a:r>
            <a:r>
              <a:rPr lang="tr-TR" dirty="0" smtClean="0"/>
              <a:t> </a:t>
            </a:r>
            <a:r>
              <a:rPr lang="en-US" dirty="0" smtClean="0"/>
              <a:t>is </a:t>
            </a:r>
            <a:r>
              <a:rPr lang="en-US" dirty="0"/>
              <a:t>proportional to</a:t>
            </a:r>
          </a:p>
          <a:p>
            <a:r>
              <a:rPr lang="en-US" dirty="0"/>
              <a:t>the slope of </a:t>
            </a:r>
            <a:r>
              <a:rPr lang="en-US" dirty="0" smtClean="0"/>
              <a:t>each</a:t>
            </a:r>
            <a:r>
              <a:rPr lang="tr-TR" dirty="0" smtClean="0"/>
              <a:t> </a:t>
            </a:r>
            <a:r>
              <a:rPr lang="en-US" dirty="0" smtClean="0"/>
              <a:t>curve </a:t>
            </a:r>
            <a:r>
              <a:rPr lang="en-US" dirty="0"/>
              <a:t>at </a:t>
            </a:r>
            <a:r>
              <a:rPr lang="en-US" dirty="0" smtClean="0"/>
              <a:t>the</a:t>
            </a:r>
            <a:r>
              <a:rPr lang="tr-TR" dirty="0" smtClean="0"/>
              <a:t> </a:t>
            </a:r>
            <a:r>
              <a:rPr lang="en-US" dirty="0" smtClean="0"/>
              <a:t>equilibrium</a:t>
            </a:r>
            <a:r>
              <a:rPr lang="tr-TR" dirty="0" smtClean="0"/>
              <a:t> </a:t>
            </a:r>
            <a:r>
              <a:rPr lang="en-US" dirty="0" smtClean="0"/>
              <a:t>interatomic</a:t>
            </a:r>
            <a:r>
              <a:rPr lang="tr-TR" dirty="0" smtClean="0"/>
              <a:t> </a:t>
            </a:r>
            <a:r>
              <a:rPr lang="en-US" dirty="0" smtClean="0"/>
              <a:t>separation </a:t>
            </a:r>
            <a:r>
              <a:rPr lang="en-US" i="1" dirty="0"/>
              <a:t>r</a:t>
            </a:r>
            <a:r>
              <a:rPr lang="en-US" dirty="0"/>
              <a:t>0.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5" y="4581128"/>
            <a:ext cx="2179301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618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899592" y="692696"/>
            <a:ext cx="7488832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i="1" dirty="0">
                <a:solidFill>
                  <a:schemeClr val="tx2">
                    <a:lumMod val="50000"/>
                  </a:schemeClr>
                </a:solidFill>
              </a:rPr>
              <a:t>Issues to address</a:t>
            </a:r>
            <a:r>
              <a:rPr lang="en-US" sz="2800" b="1" i="1" dirty="0" smtClean="0">
                <a:solidFill>
                  <a:schemeClr val="tx2">
                    <a:lumMod val="50000"/>
                  </a:schemeClr>
                </a:solidFill>
              </a:rPr>
              <a:t>…</a:t>
            </a:r>
            <a:endParaRPr lang="tr-TR" sz="2800" b="1" i="1" dirty="0" smtClean="0">
              <a:solidFill>
                <a:schemeClr val="tx2">
                  <a:lumMod val="50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/>
              <a:t>•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Stress </a:t>
            </a:r>
            <a:r>
              <a:rPr lang="en-US" sz="2400" dirty="0"/>
              <a:t>and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strain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•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Elastic</a:t>
            </a:r>
            <a:r>
              <a:rPr lang="en-US" sz="2400" dirty="0"/>
              <a:t> behavior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•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Plastic</a:t>
            </a:r>
            <a:r>
              <a:rPr lang="en-US" sz="2400" dirty="0"/>
              <a:t> behavior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•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Strength, ductility, resilience,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toughness,</a:t>
            </a:r>
            <a:r>
              <a:rPr lang="tr-TR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hardness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/>
              <a:t>• </a:t>
            </a:r>
            <a:r>
              <a:rPr lang="en-US" sz="2400" dirty="0"/>
              <a:t>Mechanical behavior of different classes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of </a:t>
            </a:r>
            <a:r>
              <a:rPr lang="en-US" sz="2400" dirty="0" smtClean="0"/>
              <a:t>materials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782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116632"/>
            <a:ext cx="914400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Elastic Deformation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20688"/>
            <a:ext cx="7772400" cy="59972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</a:t>
            </a:r>
            <a:r>
              <a:rPr lang="tr-TR" sz="2400" dirty="0" smtClean="0"/>
              <a:t> </a:t>
            </a:r>
            <a:r>
              <a:rPr lang="tr-TR" sz="2400" dirty="0" err="1" smtClean="0"/>
              <a:t>Comparision</a:t>
            </a:r>
            <a:r>
              <a:rPr lang="tr-TR" sz="2400" dirty="0" smtClean="0"/>
              <a:t> of  </a:t>
            </a:r>
            <a:r>
              <a:rPr lang="en-US" sz="2400" dirty="0" smtClean="0"/>
              <a:t>modulus of elasticity</a:t>
            </a:r>
            <a:r>
              <a:rPr lang="tr-TR" sz="2400" dirty="0" smtClean="0"/>
              <a:t> (</a:t>
            </a:r>
            <a:r>
              <a:rPr lang="en-US" sz="2400" dirty="0" smtClean="0">
                <a:ea typeface="ＭＳ Ｐゴシック" pitchFamily="34" charset="-128"/>
              </a:rPr>
              <a:t>Young’s Moduli</a:t>
            </a:r>
            <a:r>
              <a:rPr lang="tr-TR" sz="2400" dirty="0" smtClean="0">
                <a:ea typeface="ＭＳ Ｐゴシック" pitchFamily="34" charset="-128"/>
              </a:rPr>
              <a:t>)</a:t>
            </a:r>
            <a:endParaRPr lang="en-US" sz="2400" dirty="0" smtClean="0">
              <a:ea typeface="ＭＳ Ｐゴシック" pitchFamily="34" charset="-128"/>
            </a:endParaRPr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143843"/>
            <a:ext cx="8423275" cy="559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878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116632"/>
            <a:ext cx="914400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Elastic Deformation</a:t>
            </a:r>
          </a:p>
        </p:txBody>
      </p:sp>
      <p:sp>
        <p:nvSpPr>
          <p:cNvPr id="2" name="Dikdörtgen 1"/>
          <p:cNvSpPr/>
          <p:nvPr/>
        </p:nvSpPr>
        <p:spPr>
          <a:xfrm>
            <a:off x="395536" y="908720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Shear stress and strain are proportional to </a:t>
            </a:r>
            <a:r>
              <a:rPr lang="en-US" dirty="0" smtClean="0"/>
              <a:t>each</a:t>
            </a:r>
            <a:r>
              <a:rPr lang="tr-TR" dirty="0" smtClean="0"/>
              <a:t> </a:t>
            </a:r>
            <a:r>
              <a:rPr lang="en-US" dirty="0" smtClean="0"/>
              <a:t>other </a:t>
            </a:r>
            <a:r>
              <a:rPr lang="en-US" dirty="0"/>
              <a:t>through the expression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22068"/>
            <a:ext cx="1728192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ikdörtgen 2"/>
          <p:cNvSpPr/>
          <p:nvPr/>
        </p:nvSpPr>
        <p:spPr>
          <a:xfrm>
            <a:off x="2931089" y="2605554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00B050"/>
                </a:solidFill>
              </a:rPr>
              <a:t>shear </a:t>
            </a:r>
            <a:r>
              <a:rPr lang="en-US" b="1" i="1" dirty="0">
                <a:solidFill>
                  <a:srgbClr val="00B050"/>
                </a:solidFill>
              </a:rPr>
              <a:t>modulus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1043608" y="2420888"/>
            <a:ext cx="138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Shear stress 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5148064" y="2439679"/>
            <a:ext cx="1372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Shear strain 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8" name="Düz Ok Bağlayıcısı 7"/>
          <p:cNvCxnSpPr>
            <a:stCxn id="3" idx="0"/>
          </p:cNvCxnSpPr>
          <p:nvPr/>
        </p:nvCxnSpPr>
        <p:spPr>
          <a:xfrm flipV="1">
            <a:off x="3725538" y="2060848"/>
            <a:ext cx="285671" cy="5447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Düz Ok Bağlayıcısı 9"/>
          <p:cNvCxnSpPr>
            <a:stCxn id="6" idx="0"/>
          </p:cNvCxnSpPr>
          <p:nvPr/>
        </p:nvCxnSpPr>
        <p:spPr>
          <a:xfrm flipH="1" flipV="1">
            <a:off x="4397438" y="1988841"/>
            <a:ext cx="1437064" cy="4508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Ok Bağlayıcısı 11"/>
          <p:cNvCxnSpPr>
            <a:stCxn id="5" idx="0"/>
          </p:cNvCxnSpPr>
          <p:nvPr/>
        </p:nvCxnSpPr>
        <p:spPr>
          <a:xfrm flipV="1">
            <a:off x="1733701" y="1854116"/>
            <a:ext cx="1326131" cy="5667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8" name="Picture 4" descr="http://www.aculator.com/formula/temp/Shear_modulu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20"/>
          <a:stretch/>
        </p:blipFill>
        <p:spPr bwMode="auto">
          <a:xfrm>
            <a:off x="4852191" y="4346532"/>
            <a:ext cx="4291809" cy="229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http://environment.uwe.ac.uk/geocal/SoilMech/basic/pics/sm3a-24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68" y="3429000"/>
            <a:ext cx="4414207" cy="297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etin kutusu 12"/>
          <p:cNvSpPr txBox="1"/>
          <p:nvPr/>
        </p:nvSpPr>
        <p:spPr>
          <a:xfrm>
            <a:off x="5165965" y="3717032"/>
            <a:ext cx="17102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2000" b="1" dirty="0" smtClean="0"/>
              <a:t>τ</a:t>
            </a:r>
            <a:r>
              <a:rPr lang="tr-TR" sz="2000" b="1" dirty="0" smtClean="0"/>
              <a:t> (</a:t>
            </a:r>
            <a:r>
              <a:rPr lang="el-GR" sz="2000" b="1" dirty="0" smtClean="0"/>
              <a:t>σ</a:t>
            </a:r>
            <a:r>
              <a:rPr lang="tr-TR" sz="2000" b="1" baseline="-25000" dirty="0" smtClean="0"/>
              <a:t>s</a:t>
            </a:r>
            <a:r>
              <a:rPr lang="tr-TR" sz="2000" b="1" dirty="0" smtClean="0"/>
              <a:t>) = F/A</a:t>
            </a:r>
          </a:p>
          <a:p>
            <a:r>
              <a:rPr lang="en-US" sz="2000" b="1" dirty="0" smtClean="0"/>
              <a:t>ɣ</a:t>
            </a:r>
            <a:r>
              <a:rPr lang="tr-TR" sz="2000" b="1" dirty="0" smtClean="0"/>
              <a:t> (</a:t>
            </a:r>
            <a:r>
              <a:rPr lang="el-GR" sz="2000" b="1" dirty="0" smtClean="0"/>
              <a:t>ε</a:t>
            </a:r>
            <a:r>
              <a:rPr lang="tr-TR" sz="2000" b="1" baseline="-25000" dirty="0" smtClean="0"/>
              <a:t>s</a:t>
            </a:r>
            <a:r>
              <a:rPr lang="tr-TR" sz="2000" b="1" dirty="0" smtClean="0"/>
              <a:t>) = </a:t>
            </a:r>
            <a:r>
              <a:rPr lang="el-GR" sz="2000" b="1" dirty="0" smtClean="0"/>
              <a:t>Δ</a:t>
            </a:r>
            <a:r>
              <a:rPr lang="tr-TR" sz="2000" b="1" dirty="0" smtClean="0"/>
              <a:t>x/L  </a:t>
            </a:r>
            <a:endParaRPr lang="en-US" sz="2000" b="1" dirty="0"/>
          </a:p>
        </p:txBody>
      </p:sp>
      <p:sp>
        <p:nvSpPr>
          <p:cNvPr id="19" name="Metin kutusu 18"/>
          <p:cNvSpPr txBox="1"/>
          <p:nvPr/>
        </p:nvSpPr>
        <p:spPr>
          <a:xfrm>
            <a:off x="7308304" y="3488546"/>
            <a:ext cx="114793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r-TR" sz="2000" b="1" dirty="0" smtClean="0"/>
              <a:t>G = </a:t>
            </a:r>
            <a:r>
              <a:rPr lang="el-GR" sz="2000" b="1" dirty="0" smtClean="0"/>
              <a:t>τ</a:t>
            </a:r>
            <a:r>
              <a:rPr lang="tr-TR" sz="2000" b="1" dirty="0" smtClean="0"/>
              <a:t>/</a:t>
            </a:r>
            <a:r>
              <a:rPr lang="en-US" sz="2000" b="1" dirty="0" smtClean="0"/>
              <a:t>ɣ</a:t>
            </a:r>
            <a:r>
              <a:rPr lang="tr-TR" sz="2000" b="1" dirty="0" smtClean="0"/>
              <a:t> </a:t>
            </a:r>
          </a:p>
          <a:p>
            <a:r>
              <a:rPr lang="tr-TR" sz="2000" b="1" dirty="0" smtClean="0"/>
              <a:t>G = </a:t>
            </a:r>
            <a:r>
              <a:rPr lang="el-GR" sz="2000" b="1" dirty="0" smtClean="0"/>
              <a:t>σ</a:t>
            </a:r>
            <a:r>
              <a:rPr lang="tr-TR" sz="2000" b="1" baseline="-25000" dirty="0" smtClean="0"/>
              <a:t>s</a:t>
            </a:r>
            <a:r>
              <a:rPr lang="tr-TR" sz="2000" b="1" dirty="0" smtClean="0"/>
              <a:t>/</a:t>
            </a:r>
            <a:r>
              <a:rPr lang="el-GR" sz="2000" b="1" dirty="0" smtClean="0"/>
              <a:t>ε</a:t>
            </a:r>
            <a:r>
              <a:rPr lang="tr-TR" sz="2000" b="1" baseline="-25000" dirty="0" smtClean="0"/>
              <a:t>s</a:t>
            </a:r>
            <a:r>
              <a:rPr lang="tr-TR" sz="2000" b="1" dirty="0"/>
              <a:t> </a:t>
            </a:r>
            <a:r>
              <a:rPr lang="tr-TR" sz="2000" b="1" dirty="0" smtClean="0"/>
              <a:t> 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7669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tr-TR" sz="2400" b="1" u="sng" dirty="0" err="1" smtClean="0">
                <a:solidFill>
                  <a:srgbClr val="FF0000"/>
                </a:solidFill>
              </a:rPr>
              <a:t>Example</a:t>
            </a:r>
            <a:r>
              <a:rPr lang="tr-TR" sz="2400" b="1" u="sng" dirty="0" smtClean="0">
                <a:solidFill>
                  <a:srgbClr val="FF0000"/>
                </a:solidFill>
              </a:rPr>
              <a:t>: </a:t>
            </a:r>
            <a:r>
              <a:rPr lang="en-US" sz="2400" b="1" dirty="0" smtClean="0">
                <a:solidFill>
                  <a:srgbClr val="FF0000"/>
                </a:solidFill>
              </a:rPr>
              <a:t>Elongation </a:t>
            </a:r>
            <a:r>
              <a:rPr lang="en-US" sz="2400" b="1" dirty="0">
                <a:solidFill>
                  <a:srgbClr val="FF0000"/>
                </a:solidFill>
              </a:rPr>
              <a:t>(Elastic) Computation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Dikdörtgen 3"/>
          <p:cNvSpPr/>
          <p:nvPr/>
        </p:nvSpPr>
        <p:spPr>
          <a:xfrm>
            <a:off x="251520" y="836712"/>
            <a:ext cx="8640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A piece of copper originally 305 mm (12 in.) long is pulled in tension with </a:t>
            </a:r>
            <a:r>
              <a:rPr lang="en-US" dirty="0" smtClean="0"/>
              <a:t>a</a:t>
            </a:r>
            <a:r>
              <a:rPr lang="tr-TR" dirty="0" smtClean="0"/>
              <a:t> </a:t>
            </a:r>
            <a:r>
              <a:rPr lang="en-US" dirty="0" smtClean="0"/>
              <a:t>stress </a:t>
            </a:r>
            <a:r>
              <a:rPr lang="en-US" dirty="0"/>
              <a:t>of 276 </a:t>
            </a:r>
            <a:r>
              <a:rPr lang="en-US" dirty="0" err="1"/>
              <a:t>MPa</a:t>
            </a:r>
            <a:r>
              <a:rPr lang="en-US" dirty="0"/>
              <a:t> (40,000 psi). If the deformation is entirely elastic, what </a:t>
            </a:r>
            <a:r>
              <a:rPr lang="en-US" dirty="0" smtClean="0"/>
              <a:t>will</a:t>
            </a:r>
            <a:r>
              <a:rPr lang="tr-TR" dirty="0" smtClean="0"/>
              <a:t> </a:t>
            </a:r>
            <a:r>
              <a:rPr lang="en-US" dirty="0" smtClean="0"/>
              <a:t>be </a:t>
            </a:r>
            <a:r>
              <a:rPr lang="en-US" dirty="0"/>
              <a:t>the resultant elongation?</a:t>
            </a:r>
          </a:p>
        </p:txBody>
      </p:sp>
      <p:sp>
        <p:nvSpPr>
          <p:cNvPr id="5" name="Dikdörtgen 4"/>
          <p:cNvSpPr/>
          <p:nvPr/>
        </p:nvSpPr>
        <p:spPr>
          <a:xfrm>
            <a:off x="323528" y="1844824"/>
            <a:ext cx="971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Solution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339534" y="2242991"/>
            <a:ext cx="84089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Because the deformation is elastic, strain is dependent on stress according </a:t>
            </a:r>
            <a:r>
              <a:rPr lang="en-US" dirty="0" smtClean="0"/>
              <a:t>to</a:t>
            </a:r>
            <a:r>
              <a:rPr lang="tr-TR" dirty="0" smtClean="0"/>
              <a:t> </a:t>
            </a:r>
            <a:r>
              <a:rPr lang="en-US" dirty="0" smtClean="0"/>
              <a:t>Hooke’s </a:t>
            </a:r>
            <a:r>
              <a:rPr lang="en-US" dirty="0"/>
              <a:t>Law: </a:t>
            </a:r>
            <a:r>
              <a:rPr lang="el-GR" b="1" dirty="0"/>
              <a:t>σ </a:t>
            </a:r>
            <a:r>
              <a:rPr lang="el-GR" b="1" i="1" dirty="0"/>
              <a:t>= </a:t>
            </a:r>
            <a:r>
              <a:rPr lang="en-US" b="1" i="1" dirty="0"/>
              <a:t>E</a:t>
            </a:r>
            <a:r>
              <a:rPr lang="el-GR" b="1" dirty="0" smtClean="0"/>
              <a:t>ε</a:t>
            </a:r>
            <a:r>
              <a:rPr lang="tr-TR" b="1" dirty="0" smtClean="0"/>
              <a:t> </a:t>
            </a:r>
            <a:r>
              <a:rPr lang="tr-TR" b="1" dirty="0" err="1" smtClean="0"/>
              <a:t>and</a:t>
            </a:r>
            <a:r>
              <a:rPr lang="tr-TR" b="1" dirty="0" smtClean="0"/>
              <a:t> </a:t>
            </a:r>
            <a:r>
              <a:rPr lang="el-GR" b="1" dirty="0" smtClean="0"/>
              <a:t>ε</a:t>
            </a:r>
            <a:r>
              <a:rPr lang="tr-TR" b="1" dirty="0" smtClean="0"/>
              <a:t> =</a:t>
            </a:r>
            <a:r>
              <a:rPr lang="el-GR" b="1" dirty="0" smtClean="0"/>
              <a:t>Δ</a:t>
            </a:r>
            <a:r>
              <a:rPr lang="tr-TR" b="1" dirty="0" smtClean="0"/>
              <a:t>l/l</a:t>
            </a:r>
            <a:r>
              <a:rPr lang="tr-TR" b="1" baseline="-25000" dirty="0" smtClean="0"/>
              <a:t>0</a:t>
            </a:r>
          </a:p>
          <a:p>
            <a:r>
              <a:rPr lang="el-GR" b="1" dirty="0" smtClean="0"/>
              <a:t>σ </a:t>
            </a:r>
            <a:r>
              <a:rPr lang="el-GR" b="1" i="1" dirty="0" smtClean="0"/>
              <a:t>=</a:t>
            </a:r>
            <a:r>
              <a:rPr lang="tr-TR" b="1" i="1" dirty="0" smtClean="0"/>
              <a:t>276 </a:t>
            </a:r>
            <a:r>
              <a:rPr lang="tr-TR" b="1" i="1" dirty="0" err="1" smtClean="0"/>
              <a:t>Mpa</a:t>
            </a:r>
            <a:endParaRPr lang="tr-TR" b="1" i="1" dirty="0" smtClean="0"/>
          </a:p>
          <a:p>
            <a:r>
              <a:rPr lang="tr-TR" b="1" dirty="0" smtClean="0"/>
              <a:t>l</a:t>
            </a:r>
            <a:r>
              <a:rPr lang="tr-TR" b="1" baseline="-25000" dirty="0" smtClean="0"/>
              <a:t>0</a:t>
            </a:r>
            <a:r>
              <a:rPr lang="tr-TR" b="1" i="1" dirty="0" smtClean="0"/>
              <a:t>=305mm</a:t>
            </a:r>
            <a:endParaRPr lang="en-US" b="1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73437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Metin kutusu 6"/>
          <p:cNvSpPr txBox="1"/>
          <p:nvPr/>
        </p:nvSpPr>
        <p:spPr>
          <a:xfrm>
            <a:off x="323528" y="5229200"/>
            <a:ext cx="2088232" cy="276999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789040"/>
            <a:ext cx="44481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5" y="2857500"/>
            <a:ext cx="1047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01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/>
          <p:cNvSpPr/>
          <p:nvPr/>
        </p:nvSpPr>
        <p:spPr>
          <a:xfrm>
            <a:off x="0" y="116632"/>
            <a:ext cx="914400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</a:rPr>
              <a:t>Elastic Deformation</a:t>
            </a:r>
          </a:p>
        </p:txBody>
      </p:sp>
      <p:sp>
        <p:nvSpPr>
          <p:cNvPr id="6" name="Dikdörtgen 5"/>
          <p:cNvSpPr/>
          <p:nvPr/>
        </p:nvSpPr>
        <p:spPr>
          <a:xfrm>
            <a:off x="201234" y="1170379"/>
            <a:ext cx="7035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So far, we’ve considered stress only along one dimension</a:t>
            </a:r>
            <a:r>
              <a:rPr lang="en-US" b="1" dirty="0" smtClean="0"/>
              <a:t>…</a:t>
            </a:r>
            <a:endParaRPr lang="tr-TR" b="1" dirty="0" smtClean="0"/>
          </a:p>
        </p:txBody>
      </p:sp>
      <p:sp>
        <p:nvSpPr>
          <p:cNvPr id="7" name="Dikdörtgen 6"/>
          <p:cNvSpPr/>
          <p:nvPr/>
        </p:nvSpPr>
        <p:spPr>
          <a:xfrm>
            <a:off x="412010" y="775685"/>
            <a:ext cx="1900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chemeClr val="accent1">
                    <a:lumMod val="50000"/>
                  </a:schemeClr>
                </a:solidFill>
              </a:rPr>
              <a:t>Poisson Ratio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10" y="1741459"/>
            <a:ext cx="4373530" cy="478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ikdörtgen 8"/>
          <p:cNvSpPr/>
          <p:nvPr/>
        </p:nvSpPr>
        <p:spPr>
          <a:xfrm>
            <a:off x="4572000" y="1628800"/>
            <a:ext cx="4374233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tr-TR" dirty="0" err="1" smtClean="0"/>
              <a:t>Due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en-US" dirty="0" smtClean="0"/>
              <a:t> elongation</a:t>
            </a:r>
            <a:r>
              <a:rPr lang="tr-TR" dirty="0" smtClean="0"/>
              <a:t> (z)</a:t>
            </a:r>
            <a:r>
              <a:rPr lang="en-US" dirty="0" smtClean="0"/>
              <a:t>, there</a:t>
            </a:r>
            <a:r>
              <a:rPr lang="tr-TR" dirty="0" smtClean="0"/>
              <a:t> </a:t>
            </a:r>
            <a:r>
              <a:rPr lang="en-US" dirty="0" smtClean="0"/>
              <a:t>will be constrictions in the lateral (</a:t>
            </a:r>
            <a:r>
              <a:rPr lang="en-US" i="1" dirty="0" smtClean="0"/>
              <a:t>x and y) directions perpendicular to the applied</a:t>
            </a:r>
          </a:p>
          <a:p>
            <a:pPr algn="just"/>
            <a:r>
              <a:rPr lang="en-US" dirty="0" smtClean="0"/>
              <a:t>stress; </a:t>
            </a:r>
            <a:r>
              <a:rPr lang="tr-TR" dirty="0" smtClean="0"/>
              <a:t>=&gt;</a:t>
            </a:r>
            <a:r>
              <a:rPr lang="en-US" dirty="0" smtClean="0"/>
              <a:t> the compressive strains </a:t>
            </a:r>
            <a:r>
              <a:rPr lang="el-GR" dirty="0" smtClean="0"/>
              <a:t>ε</a:t>
            </a:r>
            <a:r>
              <a:rPr lang="en-US" i="1" baseline="-25000" dirty="0" smtClean="0"/>
              <a:t>x</a:t>
            </a:r>
            <a:r>
              <a:rPr lang="en-US" i="1" dirty="0" smtClean="0"/>
              <a:t> and </a:t>
            </a:r>
            <a:r>
              <a:rPr lang="el-GR" dirty="0" smtClean="0"/>
              <a:t>ε</a:t>
            </a:r>
            <a:r>
              <a:rPr lang="tr-TR" i="1" baseline="-25000" dirty="0" smtClean="0"/>
              <a:t>y </a:t>
            </a:r>
            <a:endParaRPr lang="tr-TR" i="1" dirty="0" smtClean="0"/>
          </a:p>
          <a:p>
            <a:pPr algn="just"/>
            <a:r>
              <a:rPr lang="en-US" dirty="0" smtClean="0"/>
              <a:t>Solid </a:t>
            </a:r>
            <a:r>
              <a:rPr lang="en-US" dirty="0"/>
              <a:t>lines represent dimensions </a:t>
            </a:r>
            <a:r>
              <a:rPr lang="en-US" dirty="0" smtClean="0"/>
              <a:t>after</a:t>
            </a:r>
            <a:r>
              <a:rPr lang="tr-TR" dirty="0" smtClean="0"/>
              <a:t> </a:t>
            </a:r>
            <a:r>
              <a:rPr lang="en-US" dirty="0" smtClean="0"/>
              <a:t>stress </a:t>
            </a:r>
            <a:r>
              <a:rPr lang="en-US" dirty="0"/>
              <a:t>application; dashed lines, before.</a:t>
            </a:r>
          </a:p>
        </p:txBody>
      </p:sp>
      <p:sp>
        <p:nvSpPr>
          <p:cNvPr id="8" name="Metin kutusu 7"/>
          <p:cNvSpPr txBox="1"/>
          <p:nvPr/>
        </p:nvSpPr>
        <p:spPr>
          <a:xfrm>
            <a:off x="251520" y="1556792"/>
            <a:ext cx="5672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 smtClean="0">
                <a:solidFill>
                  <a:srgbClr val="FF0000"/>
                </a:solidFill>
              </a:rPr>
              <a:t>But in </a:t>
            </a:r>
            <a:r>
              <a:rPr lang="en-US" sz="2000" b="1" dirty="0" smtClean="0">
                <a:solidFill>
                  <a:srgbClr val="FF0000"/>
                </a:solidFill>
              </a:rPr>
              <a:t>reality;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Dikdörtgen 9"/>
          <p:cNvSpPr/>
          <p:nvPr/>
        </p:nvSpPr>
        <p:spPr>
          <a:xfrm>
            <a:off x="4544617" y="5301208"/>
            <a:ext cx="4599383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/>
              <a:t>For isotropic materials, shear and elastic moduli are related to each </a:t>
            </a:r>
            <a:r>
              <a:rPr lang="en-US" b="1" dirty="0" smtClean="0"/>
              <a:t>other</a:t>
            </a:r>
            <a:r>
              <a:rPr lang="tr-TR" b="1" dirty="0" smtClean="0"/>
              <a:t>:</a:t>
            </a:r>
            <a:endParaRPr lang="en-US" b="1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62"/>
          <a:stretch/>
        </p:blipFill>
        <p:spPr bwMode="auto">
          <a:xfrm>
            <a:off x="5940152" y="5958886"/>
            <a:ext cx="1807296" cy="56645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11 Dikdörtgen"/>
          <p:cNvSpPr/>
          <p:nvPr/>
        </p:nvSpPr>
        <p:spPr>
          <a:xfrm>
            <a:off x="4067944" y="3430741"/>
            <a:ext cx="489654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If the applied stress is </a:t>
            </a:r>
            <a:r>
              <a:rPr lang="en-US" b="1" dirty="0" err="1" smtClean="0"/>
              <a:t>uniaxial</a:t>
            </a:r>
            <a:r>
              <a:rPr lang="en-US" b="1" dirty="0" smtClean="0"/>
              <a:t> (only in the </a:t>
            </a:r>
            <a:r>
              <a:rPr lang="en-US" b="1" i="1" dirty="0" smtClean="0"/>
              <a:t>z direction), and the material is isotropic</a:t>
            </a:r>
            <a:r>
              <a:rPr lang="tr-TR" b="1" i="1" dirty="0" smtClean="0"/>
              <a:t> =&gt;</a:t>
            </a:r>
            <a:r>
              <a:rPr lang="tr-TR" i="1" dirty="0" smtClean="0"/>
              <a:t> </a:t>
            </a:r>
            <a:r>
              <a:rPr lang="el-GR" b="1" dirty="0" smtClean="0"/>
              <a:t>ε</a:t>
            </a:r>
            <a:r>
              <a:rPr lang="en-US" b="1" i="1" baseline="-25000" dirty="0" smtClean="0"/>
              <a:t>x</a:t>
            </a:r>
            <a:r>
              <a:rPr lang="en-US" b="1" i="1" dirty="0" smtClean="0"/>
              <a:t> </a:t>
            </a:r>
            <a:r>
              <a:rPr lang="tr-TR" b="1" i="1" dirty="0" smtClean="0"/>
              <a:t>=</a:t>
            </a:r>
            <a:r>
              <a:rPr lang="en-US" b="1" i="1" dirty="0" smtClean="0"/>
              <a:t> </a:t>
            </a:r>
            <a:r>
              <a:rPr lang="el-GR" b="1" dirty="0" smtClean="0"/>
              <a:t>ε</a:t>
            </a:r>
            <a:r>
              <a:rPr lang="tr-TR" b="1" i="1" baseline="-25000" dirty="0" smtClean="0"/>
              <a:t>y </a:t>
            </a:r>
            <a:endParaRPr lang="tr-TR" b="1" dirty="0" smtClean="0"/>
          </a:p>
        </p:txBody>
      </p:sp>
      <p:sp>
        <p:nvSpPr>
          <p:cNvPr id="16" name="15 Sağ Ok"/>
          <p:cNvSpPr/>
          <p:nvPr/>
        </p:nvSpPr>
        <p:spPr>
          <a:xfrm>
            <a:off x="5292080" y="4437112"/>
            <a:ext cx="57606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0152" y="4149080"/>
            <a:ext cx="182880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17 Sağ Ayraç"/>
          <p:cNvSpPr/>
          <p:nvPr/>
        </p:nvSpPr>
        <p:spPr>
          <a:xfrm rot="5400000">
            <a:off x="6336196" y="1664804"/>
            <a:ext cx="360040" cy="4896544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18 Dikdörtgen"/>
          <p:cNvSpPr/>
          <p:nvPr/>
        </p:nvSpPr>
        <p:spPr>
          <a:xfrm>
            <a:off x="3923928" y="4653136"/>
            <a:ext cx="155222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tr-TR" b="1" dirty="0" err="1" smtClean="0"/>
              <a:t>Poisson’s</a:t>
            </a:r>
            <a:r>
              <a:rPr lang="tr-TR" b="1" dirty="0" smtClean="0"/>
              <a:t> </a:t>
            </a:r>
            <a:r>
              <a:rPr lang="tr-TR" b="1" dirty="0" err="1" smtClean="0"/>
              <a:t>ratio</a:t>
            </a:r>
            <a:endParaRPr lang="tr-TR" dirty="0"/>
          </a:p>
        </p:txBody>
      </p:sp>
      <p:cxnSp>
        <p:nvCxnSpPr>
          <p:cNvPr id="21" name="20 Düz Ok Bağlayıcısı"/>
          <p:cNvCxnSpPr/>
          <p:nvPr/>
        </p:nvCxnSpPr>
        <p:spPr>
          <a:xfrm flipV="1">
            <a:off x="5508104" y="4653136"/>
            <a:ext cx="504056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35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251520" y="332656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u="sng" dirty="0" smtClean="0">
                <a:solidFill>
                  <a:srgbClr val="FF0000"/>
                </a:solidFill>
              </a:rPr>
              <a:t>EXAMPLE</a:t>
            </a:r>
            <a:r>
              <a:rPr lang="tr-TR" sz="2000" b="1" u="sng" dirty="0" smtClean="0">
                <a:solidFill>
                  <a:srgbClr val="FF0000"/>
                </a:solidFill>
              </a:rPr>
              <a:t>:</a:t>
            </a:r>
            <a:r>
              <a:rPr lang="en-US" sz="2000" b="1" u="sng" dirty="0" smtClean="0">
                <a:solidFill>
                  <a:srgbClr val="FF0000"/>
                </a:solidFill>
              </a:rPr>
              <a:t> </a:t>
            </a:r>
            <a:r>
              <a:rPr lang="en-US" sz="2000" b="1" dirty="0" smtClean="0"/>
              <a:t>Computation of Load to Produce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Specified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Diameter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Change</a:t>
            </a:r>
            <a:endParaRPr lang="tr-TR" sz="2000" dirty="0"/>
          </a:p>
        </p:txBody>
      </p:sp>
      <p:sp>
        <p:nvSpPr>
          <p:cNvPr id="5" name="4 Dikdörtgen"/>
          <p:cNvSpPr/>
          <p:nvPr/>
        </p:nvSpPr>
        <p:spPr>
          <a:xfrm>
            <a:off x="395536" y="980728"/>
            <a:ext cx="81369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A tensile stress is to be applied along the long axis of a cylindrical brass rod</a:t>
            </a:r>
            <a:r>
              <a:rPr lang="tr-TR" dirty="0" smtClean="0"/>
              <a:t> </a:t>
            </a:r>
            <a:r>
              <a:rPr lang="en-US" dirty="0" smtClean="0"/>
              <a:t>that has a diameter of 10 mm</a:t>
            </a:r>
            <a:r>
              <a:rPr lang="tr-TR" dirty="0" smtClean="0"/>
              <a:t>. </a:t>
            </a:r>
            <a:r>
              <a:rPr lang="en-US" dirty="0" smtClean="0"/>
              <a:t>Determine the magnitude of the load</a:t>
            </a:r>
            <a:r>
              <a:rPr lang="tr-TR" dirty="0" smtClean="0"/>
              <a:t> </a:t>
            </a:r>
            <a:r>
              <a:rPr lang="en-US" dirty="0" smtClean="0"/>
              <a:t>required to produce a 2.5</a:t>
            </a:r>
            <a:r>
              <a:rPr lang="tr-TR" dirty="0" smtClean="0"/>
              <a:t>x</a:t>
            </a:r>
            <a:r>
              <a:rPr lang="en-US" dirty="0" smtClean="0"/>
              <a:t>10</a:t>
            </a:r>
            <a:r>
              <a:rPr lang="tr-TR" baseline="30000" dirty="0" smtClean="0"/>
              <a:t>-</a:t>
            </a:r>
            <a:r>
              <a:rPr lang="en-US" baseline="30000" dirty="0" smtClean="0"/>
              <a:t>3</a:t>
            </a:r>
            <a:r>
              <a:rPr lang="en-US" dirty="0" smtClean="0"/>
              <a:t> mm change in diameter if the</a:t>
            </a:r>
            <a:r>
              <a:rPr lang="tr-TR" dirty="0" smtClean="0"/>
              <a:t> </a:t>
            </a:r>
            <a:r>
              <a:rPr lang="tr-TR" dirty="0" err="1" smtClean="0"/>
              <a:t>deformation</a:t>
            </a:r>
            <a:r>
              <a:rPr lang="tr-TR" dirty="0" smtClean="0"/>
              <a:t> is </a:t>
            </a:r>
            <a:r>
              <a:rPr lang="tr-TR" dirty="0" err="1" smtClean="0"/>
              <a:t>entirely</a:t>
            </a:r>
            <a:r>
              <a:rPr lang="tr-TR" dirty="0" smtClean="0"/>
              <a:t> </a:t>
            </a:r>
            <a:r>
              <a:rPr lang="tr-TR" dirty="0" err="1" smtClean="0"/>
              <a:t>elastic</a:t>
            </a:r>
            <a:r>
              <a:rPr lang="tr-TR" dirty="0" smtClean="0"/>
              <a:t>.</a:t>
            </a:r>
            <a:endParaRPr lang="tr-TR" dirty="0"/>
          </a:p>
        </p:txBody>
      </p:sp>
      <p:sp>
        <p:nvSpPr>
          <p:cNvPr id="6" name="5 Dikdörtgen"/>
          <p:cNvSpPr/>
          <p:nvPr/>
        </p:nvSpPr>
        <p:spPr>
          <a:xfrm>
            <a:off x="395536" y="1988840"/>
            <a:ext cx="971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i="1" dirty="0" err="1" smtClean="0">
                <a:solidFill>
                  <a:srgbClr val="00B050"/>
                </a:solidFill>
              </a:rPr>
              <a:t>Solution</a:t>
            </a:r>
            <a:endParaRPr lang="tr-TR" dirty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420888"/>
            <a:ext cx="2836624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Metin kutusu"/>
          <p:cNvSpPr txBox="1"/>
          <p:nvPr/>
        </p:nvSpPr>
        <p:spPr>
          <a:xfrm>
            <a:off x="3707904" y="2420888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</a:t>
            </a:r>
            <a:r>
              <a:rPr lang="tr-TR" baseline="-25000" dirty="0" smtClean="0"/>
              <a:t>0</a:t>
            </a:r>
            <a:r>
              <a:rPr lang="tr-TR" dirty="0" smtClean="0"/>
              <a:t>: 10mm</a:t>
            </a:r>
          </a:p>
          <a:p>
            <a:r>
              <a:rPr lang="tr-TR" dirty="0" err="1" smtClean="0"/>
              <a:t>Δd</a:t>
            </a:r>
            <a:r>
              <a:rPr lang="tr-TR" baseline="-25000" dirty="0" err="1" smtClean="0"/>
              <a:t>x</a:t>
            </a:r>
            <a:r>
              <a:rPr lang="tr-TR" dirty="0" smtClean="0"/>
              <a:t> =</a:t>
            </a:r>
            <a:r>
              <a:rPr lang="en-US" dirty="0" smtClean="0"/>
              <a:t> 2.5</a:t>
            </a:r>
            <a:r>
              <a:rPr lang="tr-TR" dirty="0" smtClean="0"/>
              <a:t>x</a:t>
            </a:r>
            <a:r>
              <a:rPr lang="en-US" dirty="0" smtClean="0"/>
              <a:t>10</a:t>
            </a:r>
            <a:r>
              <a:rPr lang="tr-TR" baseline="30000" dirty="0" smtClean="0"/>
              <a:t>-</a:t>
            </a:r>
            <a:r>
              <a:rPr lang="en-US" baseline="30000" dirty="0" smtClean="0"/>
              <a:t>3</a:t>
            </a:r>
            <a:r>
              <a:rPr lang="en-US" dirty="0" smtClean="0"/>
              <a:t> mm </a:t>
            </a:r>
            <a:endParaRPr lang="tr-TR" dirty="0" smtClean="0"/>
          </a:p>
          <a:p>
            <a:endParaRPr lang="tr-T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3140968"/>
            <a:ext cx="45529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Dikdörtgen"/>
          <p:cNvSpPr/>
          <p:nvPr/>
        </p:nvSpPr>
        <p:spPr>
          <a:xfrm>
            <a:off x="3635896" y="4005064"/>
            <a:ext cx="4157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negative, because the diameter is reduced</a:t>
            </a:r>
            <a:endParaRPr lang="tr-TR" i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4581128"/>
            <a:ext cx="49149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84984"/>
            <a:ext cx="73437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Metin kutusu 6"/>
          <p:cNvSpPr txBox="1"/>
          <p:nvPr/>
        </p:nvSpPr>
        <p:spPr>
          <a:xfrm>
            <a:off x="1331640" y="4869160"/>
            <a:ext cx="7380312" cy="288032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87824" y="5805264"/>
            <a:ext cx="562927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75856" y="4653136"/>
            <a:ext cx="5171678" cy="1764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6881662" y="6453336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 smtClean="0"/>
              <a:t>F = 5600 N</a:t>
            </a:r>
            <a:endParaRPr lang="tr-TR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 animBg="1"/>
      <p:bldP spid="13" grpId="1" animBg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38626"/>
            <a:ext cx="7344816" cy="427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ikdörtgen 3"/>
          <p:cNvSpPr/>
          <p:nvPr/>
        </p:nvSpPr>
        <p:spPr>
          <a:xfrm>
            <a:off x="0" y="116632"/>
            <a:ext cx="914400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tr-TR" sz="3200" b="1" dirty="0" smtClean="0">
                <a:solidFill>
                  <a:srgbClr val="FF0000"/>
                </a:solidFill>
              </a:rPr>
              <a:t>PLASTIC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Deformation</a:t>
            </a:r>
          </a:p>
        </p:txBody>
      </p:sp>
      <p:sp>
        <p:nvSpPr>
          <p:cNvPr id="5" name="4 Dikdörtgen"/>
          <p:cNvSpPr/>
          <p:nvPr/>
        </p:nvSpPr>
        <p:spPr>
          <a:xfrm>
            <a:off x="323529" y="908720"/>
            <a:ext cx="88204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smtClean="0"/>
              <a:t>A </a:t>
            </a:r>
            <a:r>
              <a:rPr lang="tr-TR" sz="2000" b="1" dirty="0" err="1" smtClean="0"/>
              <a:t>permanent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deformation</a:t>
            </a:r>
            <a:r>
              <a:rPr lang="tr-TR" sz="2000" b="1" dirty="0" smtClean="0"/>
              <a:t> (</a:t>
            </a:r>
            <a:r>
              <a:rPr lang="tr-TR" sz="2000" dirty="0" err="1" smtClean="0"/>
              <a:t>upon</a:t>
            </a:r>
            <a:r>
              <a:rPr lang="tr-TR" sz="2000" dirty="0" smtClean="0"/>
              <a:t> </a:t>
            </a:r>
            <a:r>
              <a:rPr lang="en-US" sz="2000" dirty="0" smtClean="0"/>
              <a:t>removal of the stress they do not return to their original positions.</a:t>
            </a:r>
            <a:r>
              <a:rPr lang="tr-TR" sz="2000" b="1" dirty="0" smtClean="0"/>
              <a:t>)</a:t>
            </a:r>
            <a:endParaRPr lang="tr-TR" sz="2000" b="1" dirty="0"/>
          </a:p>
        </p:txBody>
      </p:sp>
      <p:sp>
        <p:nvSpPr>
          <p:cNvPr id="10" name="9 Dikdörtgen"/>
          <p:cNvSpPr/>
          <p:nvPr/>
        </p:nvSpPr>
        <p:spPr>
          <a:xfrm>
            <a:off x="251520" y="5807005"/>
            <a:ext cx="8280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•Atoms break bonds and form new ones.</a:t>
            </a:r>
          </a:p>
          <a:p>
            <a:r>
              <a:rPr lang="en-US" sz="2000" b="1" dirty="0" smtClean="0"/>
              <a:t>•In metals, plastic deformation occurs typically at strain ≥0.005.</a:t>
            </a:r>
            <a:endParaRPr lang="tr-TR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116632"/>
            <a:ext cx="914400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tr-TR" sz="3200" b="1" dirty="0" smtClean="0">
                <a:solidFill>
                  <a:srgbClr val="FF0000"/>
                </a:solidFill>
              </a:rPr>
              <a:t>PLASTIC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Deformation</a:t>
            </a:r>
          </a:p>
        </p:txBody>
      </p:sp>
      <p:sp>
        <p:nvSpPr>
          <p:cNvPr id="5" name="4 Dikdörtgen"/>
          <p:cNvSpPr/>
          <p:nvPr/>
        </p:nvSpPr>
        <p:spPr>
          <a:xfrm>
            <a:off x="323529" y="908720"/>
            <a:ext cx="86409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u="sng" dirty="0" smtClean="0">
                <a:solidFill>
                  <a:srgbClr val="00B050"/>
                </a:solidFill>
              </a:rPr>
              <a:t>A. Yield strength (σ</a:t>
            </a:r>
            <a:r>
              <a:rPr lang="en-US" sz="2400" b="1" i="1" u="sng" baseline="-25000" dirty="0" smtClean="0">
                <a:solidFill>
                  <a:srgbClr val="00B050"/>
                </a:solidFill>
              </a:rPr>
              <a:t>y</a:t>
            </a:r>
            <a:r>
              <a:rPr lang="en-US" sz="2400" b="1" i="1" u="sng" dirty="0" smtClean="0">
                <a:solidFill>
                  <a:srgbClr val="00B050"/>
                </a:solidFill>
              </a:rPr>
              <a:t>): </a:t>
            </a:r>
            <a:r>
              <a:rPr lang="en-US" sz="2000" b="1" i="1" dirty="0" smtClean="0"/>
              <a:t>the strength required to produce</a:t>
            </a:r>
            <a:r>
              <a:rPr lang="tr-TR" sz="2000" b="1" i="1" dirty="0" smtClean="0"/>
              <a:t> </a:t>
            </a:r>
            <a:r>
              <a:rPr lang="en-US" sz="2000" b="1" dirty="0" smtClean="0"/>
              <a:t>a very slight yet specified amount of plastic deformation</a:t>
            </a:r>
            <a:r>
              <a:rPr lang="tr-TR" sz="2000" b="1" dirty="0" smtClean="0"/>
              <a:t> (</a:t>
            </a:r>
            <a:r>
              <a:rPr lang="en-US" sz="2000" dirty="0" smtClean="0"/>
              <a:t>the stress level at which plastic</a:t>
            </a:r>
            <a:r>
              <a:rPr lang="tr-TR" sz="2000" dirty="0" smtClean="0"/>
              <a:t> </a:t>
            </a:r>
            <a:r>
              <a:rPr lang="en-US" sz="2000" dirty="0" smtClean="0"/>
              <a:t>deformation</a:t>
            </a:r>
            <a:r>
              <a:rPr lang="tr-TR" sz="2000" dirty="0" smtClean="0"/>
              <a:t> </a:t>
            </a:r>
            <a:r>
              <a:rPr lang="tr-TR" sz="2000" dirty="0" err="1" smtClean="0"/>
              <a:t>begins</a:t>
            </a:r>
            <a:r>
              <a:rPr lang="tr-TR" sz="2000" b="1" dirty="0" smtClean="0"/>
              <a:t>)</a:t>
            </a:r>
            <a:endParaRPr lang="tr-TR" sz="2000" b="1" dirty="0"/>
          </a:p>
        </p:txBody>
      </p:sp>
      <p:sp>
        <p:nvSpPr>
          <p:cNvPr id="7" name="6 Dikdörtgen"/>
          <p:cNvSpPr/>
          <p:nvPr/>
        </p:nvSpPr>
        <p:spPr>
          <a:xfrm>
            <a:off x="323528" y="1988840"/>
            <a:ext cx="43600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What is the specified amount of strain?</a:t>
            </a:r>
            <a:endParaRPr lang="tr-TR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357" y="2564904"/>
            <a:ext cx="822007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116632"/>
            <a:ext cx="914400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tr-TR" sz="3200" b="1" dirty="0" smtClean="0">
                <a:solidFill>
                  <a:srgbClr val="FF0000"/>
                </a:solidFill>
              </a:rPr>
              <a:t>PLASTIC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Deformation</a:t>
            </a:r>
          </a:p>
        </p:txBody>
      </p:sp>
      <p:sp>
        <p:nvSpPr>
          <p:cNvPr id="5" name="4 Dikdörtgen"/>
          <p:cNvSpPr/>
          <p:nvPr/>
        </p:nvSpPr>
        <p:spPr>
          <a:xfrm>
            <a:off x="323529" y="908720"/>
            <a:ext cx="8640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u="sng" dirty="0" smtClean="0">
                <a:solidFill>
                  <a:srgbClr val="00B050"/>
                </a:solidFill>
              </a:rPr>
              <a:t>A. Yield strength (σ</a:t>
            </a:r>
            <a:r>
              <a:rPr lang="en-US" sz="2400" b="1" i="1" u="sng" baseline="-25000" dirty="0" smtClean="0">
                <a:solidFill>
                  <a:srgbClr val="00B050"/>
                </a:solidFill>
              </a:rPr>
              <a:t>y</a:t>
            </a:r>
            <a:r>
              <a:rPr lang="en-US" sz="2400" b="1" i="1" u="sng" dirty="0" smtClean="0">
                <a:solidFill>
                  <a:srgbClr val="00B050"/>
                </a:solidFill>
              </a:rPr>
              <a:t>):</a:t>
            </a:r>
            <a:endParaRPr lang="tr-TR" sz="2000" b="1" dirty="0"/>
          </a:p>
        </p:txBody>
      </p:sp>
      <p:sp>
        <p:nvSpPr>
          <p:cNvPr id="6" name="5 Dikdörtgen"/>
          <p:cNvSpPr/>
          <p:nvPr/>
        </p:nvSpPr>
        <p:spPr>
          <a:xfrm>
            <a:off x="395536" y="1484784"/>
            <a:ext cx="8568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u="sng" dirty="0" smtClean="0"/>
              <a:t>Yield point phenomenon </a:t>
            </a:r>
            <a:r>
              <a:rPr lang="en-US" sz="2000" b="1" i="1" dirty="0" smtClean="0"/>
              <a:t>occurs when elastic-plastic</a:t>
            </a:r>
            <a:r>
              <a:rPr lang="tr-TR" sz="2000" b="1" i="1" dirty="0" smtClean="0"/>
              <a:t> </a:t>
            </a:r>
            <a:r>
              <a:rPr lang="en-US" sz="2000" b="1" i="1" dirty="0" smtClean="0"/>
              <a:t>transition is well-defined and abrupt.</a:t>
            </a:r>
            <a:r>
              <a:rPr lang="tr-TR" sz="2000" b="1" i="1" dirty="0" smtClean="0"/>
              <a:t> (e.i.</a:t>
            </a:r>
            <a:r>
              <a:rPr lang="en-US" sz="2000" dirty="0" smtClean="0"/>
              <a:t> Some steels and other materials</a:t>
            </a:r>
            <a:r>
              <a:rPr lang="tr-TR" sz="2000" dirty="0" smtClean="0"/>
              <a:t>)</a:t>
            </a:r>
            <a:endParaRPr lang="tr-TR" sz="2000" b="1" i="1" dirty="0"/>
          </a:p>
        </p:txBody>
      </p:sp>
      <p:sp>
        <p:nvSpPr>
          <p:cNvPr id="8" name="7 Dikdörtgen"/>
          <p:cNvSpPr/>
          <p:nvPr/>
        </p:nvSpPr>
        <p:spPr>
          <a:xfrm>
            <a:off x="4716016" y="2564904"/>
            <a:ext cx="39290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No offset methods required here</a:t>
            </a:r>
            <a:r>
              <a:rPr lang="tr-TR" sz="2000" b="1" dirty="0" smtClean="0">
                <a:solidFill>
                  <a:schemeClr val="accent1">
                    <a:lumMod val="50000"/>
                  </a:schemeClr>
                </a:solidFill>
              </a:rPr>
              <a:t>!!!</a:t>
            </a:r>
            <a:endParaRPr lang="tr-TR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204864"/>
            <a:ext cx="3910707" cy="4537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Dikdörtgen"/>
          <p:cNvSpPr/>
          <p:nvPr/>
        </p:nvSpPr>
        <p:spPr>
          <a:xfrm>
            <a:off x="4427984" y="2970818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At the upper yield point, plastic deformation</a:t>
            </a:r>
          </a:p>
          <a:p>
            <a:r>
              <a:rPr lang="en-US" dirty="0" smtClean="0"/>
              <a:t>is initiated with an apparent decrease in engineering stress. Continued</a:t>
            </a:r>
            <a:r>
              <a:rPr lang="tr-TR" dirty="0" smtClean="0"/>
              <a:t> </a:t>
            </a:r>
            <a:r>
              <a:rPr lang="en-US" dirty="0" smtClean="0"/>
              <a:t>deformation fluctuates slightly about some constant stress value, termed the lower</a:t>
            </a:r>
            <a:r>
              <a:rPr lang="tr-TR" dirty="0" smtClean="0"/>
              <a:t> </a:t>
            </a:r>
            <a:r>
              <a:rPr lang="en-US" dirty="0" smtClean="0"/>
              <a:t>yield point; stress subsequently rises with increasing strain</a:t>
            </a:r>
            <a:endParaRPr lang="tr-TR" dirty="0"/>
          </a:p>
        </p:txBody>
      </p:sp>
      <p:sp>
        <p:nvSpPr>
          <p:cNvPr id="2" name="TextBox 1"/>
          <p:cNvSpPr txBox="1"/>
          <p:nvPr/>
        </p:nvSpPr>
        <p:spPr>
          <a:xfrm>
            <a:off x="4716016" y="4725144"/>
            <a:ext cx="426674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tr-TR" sz="2400" b="1" dirty="0" smtClean="0">
                <a:solidFill>
                  <a:srgbClr val="FF0000"/>
                </a:solidFill>
              </a:rPr>
              <a:t>if </a:t>
            </a:r>
            <a:r>
              <a:rPr lang="en-US" sz="2400" b="1" dirty="0" smtClean="0">
                <a:solidFill>
                  <a:srgbClr val="FF0000"/>
                </a:solidFill>
              </a:rPr>
              <a:t>σ</a:t>
            </a:r>
            <a:r>
              <a:rPr lang="en-US" sz="2400" b="1" i="1" baseline="-25000" dirty="0" smtClean="0">
                <a:solidFill>
                  <a:srgbClr val="FF0000"/>
                </a:solidFill>
              </a:rPr>
              <a:t>y</a:t>
            </a:r>
            <a:r>
              <a:rPr lang="tr-TR" sz="2400" b="1" i="1" baseline="-25000" dirty="0">
                <a:solidFill>
                  <a:srgbClr val="FF0000"/>
                </a:solidFill>
              </a:rPr>
              <a:t> </a:t>
            </a:r>
            <a:r>
              <a:rPr lang="tr-TR" sz="2400" b="1" i="1" dirty="0" smtClean="0">
                <a:solidFill>
                  <a:srgbClr val="FF0000"/>
                </a:solidFill>
              </a:rPr>
              <a:t> is high, material is </a:t>
            </a:r>
          </a:p>
          <a:p>
            <a:r>
              <a:rPr lang="tr-TR" sz="2400" b="1" i="1" dirty="0" smtClean="0">
                <a:solidFill>
                  <a:srgbClr val="FF0000"/>
                </a:solidFill>
              </a:rPr>
              <a:t>resistant to plastic deformation.</a:t>
            </a:r>
          </a:p>
          <a:p>
            <a:endParaRPr lang="tr-TR" sz="2400" b="1" dirty="0" smtClean="0">
              <a:solidFill>
                <a:srgbClr val="FF0000"/>
              </a:solidFill>
            </a:endParaRPr>
          </a:p>
          <a:p>
            <a:pPr algn="ctr"/>
            <a:r>
              <a:rPr lang="tr-TR" sz="2400" b="1" dirty="0" smtClean="0">
                <a:solidFill>
                  <a:srgbClr val="FF0000"/>
                </a:solidFill>
              </a:rPr>
              <a:t>For metals:</a:t>
            </a:r>
          </a:p>
          <a:p>
            <a:pPr algn="ctr"/>
            <a:r>
              <a:rPr lang="tr-TR" sz="2400" b="1" dirty="0" smtClean="0">
                <a:solidFill>
                  <a:srgbClr val="FF0000"/>
                </a:solidFill>
              </a:rPr>
              <a:t>35 MPa – 1400 MPa</a:t>
            </a:r>
            <a:endParaRPr lang="tr-TR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116632"/>
            <a:ext cx="914400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tr-TR" sz="3200" b="1" dirty="0" smtClean="0">
                <a:solidFill>
                  <a:srgbClr val="FF0000"/>
                </a:solidFill>
              </a:rPr>
              <a:t>PLASTIC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Deformation</a:t>
            </a:r>
          </a:p>
        </p:txBody>
      </p:sp>
      <p:sp>
        <p:nvSpPr>
          <p:cNvPr id="5" name="4 Dikdörtgen"/>
          <p:cNvSpPr/>
          <p:nvPr/>
        </p:nvSpPr>
        <p:spPr>
          <a:xfrm>
            <a:off x="323529" y="869811"/>
            <a:ext cx="8640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</a:rPr>
              <a:t>B. Tensile Strength (TS): </a:t>
            </a:r>
            <a:r>
              <a:rPr lang="en-US" sz="2400" b="1" dirty="0" smtClean="0"/>
              <a:t>stress at the maximum of</a:t>
            </a:r>
            <a:r>
              <a:rPr lang="tr-TR" sz="2400" b="1" dirty="0" smtClean="0"/>
              <a:t> </a:t>
            </a:r>
            <a:r>
              <a:rPr lang="tr-TR" sz="2400" dirty="0" err="1" smtClean="0"/>
              <a:t>stress</a:t>
            </a:r>
            <a:r>
              <a:rPr lang="tr-TR" sz="2400" dirty="0" smtClean="0"/>
              <a:t>-</a:t>
            </a:r>
            <a:r>
              <a:rPr lang="tr-TR" sz="2400" dirty="0" err="1" smtClean="0"/>
              <a:t>strain</a:t>
            </a:r>
            <a:r>
              <a:rPr lang="tr-TR" sz="2400" dirty="0" smtClean="0"/>
              <a:t> </a:t>
            </a:r>
            <a:r>
              <a:rPr lang="tr-TR" sz="2400" dirty="0" err="1" smtClean="0"/>
              <a:t>curve</a:t>
            </a:r>
            <a:r>
              <a:rPr lang="tr-TR" sz="2400" dirty="0" smtClean="0"/>
              <a:t>. (</a:t>
            </a:r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dirty="0" err="1" smtClean="0"/>
              <a:t>maximum</a:t>
            </a:r>
            <a:r>
              <a:rPr lang="tr-TR" sz="2000" dirty="0" smtClean="0"/>
              <a:t> </a:t>
            </a:r>
            <a:r>
              <a:rPr lang="en-US" sz="2000" dirty="0" smtClean="0"/>
              <a:t>stress that can be sustained by a structure in tension</a:t>
            </a:r>
            <a:r>
              <a:rPr lang="tr-TR" sz="2000" dirty="0" smtClean="0"/>
              <a:t>)</a:t>
            </a:r>
            <a:endParaRPr lang="tr-TR" sz="2000" b="1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060848"/>
            <a:ext cx="8433066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589131"/>
            <a:ext cx="6192688" cy="508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ikdörtgen 3"/>
          <p:cNvSpPr/>
          <p:nvPr/>
        </p:nvSpPr>
        <p:spPr>
          <a:xfrm>
            <a:off x="0" y="116632"/>
            <a:ext cx="914400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tr-TR" sz="3200" b="1" dirty="0" smtClean="0">
                <a:solidFill>
                  <a:srgbClr val="FF0000"/>
                </a:solidFill>
              </a:rPr>
              <a:t>PLASTIC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Deformation</a:t>
            </a:r>
          </a:p>
        </p:txBody>
      </p:sp>
      <p:sp>
        <p:nvSpPr>
          <p:cNvPr id="6" name="5 Dikdörtgen"/>
          <p:cNvSpPr/>
          <p:nvPr/>
        </p:nvSpPr>
        <p:spPr>
          <a:xfrm>
            <a:off x="251520" y="764704"/>
            <a:ext cx="86409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u="sng" dirty="0" err="1" smtClean="0">
                <a:solidFill>
                  <a:schemeClr val="accent2">
                    <a:lumMod val="50000"/>
                  </a:schemeClr>
                </a:solidFill>
              </a:rPr>
              <a:t>Necking</a:t>
            </a:r>
            <a:r>
              <a:rPr lang="tr-TR" sz="2400" b="1" u="sng" dirty="0" smtClean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tr-TR" sz="2000" dirty="0" smtClean="0"/>
              <a:t>at </a:t>
            </a:r>
            <a:r>
              <a:rPr lang="tr-TR" sz="2000" dirty="0" err="1" smtClean="0"/>
              <a:t>this</a:t>
            </a:r>
            <a:r>
              <a:rPr lang="tr-TR" sz="2000" dirty="0" smtClean="0"/>
              <a:t> </a:t>
            </a:r>
            <a:r>
              <a:rPr lang="tr-TR" sz="2000" dirty="0" err="1" smtClean="0"/>
              <a:t>maximum</a:t>
            </a:r>
            <a:r>
              <a:rPr lang="tr-TR" sz="2000" dirty="0" smtClean="0"/>
              <a:t> </a:t>
            </a:r>
            <a:r>
              <a:rPr lang="en-US" sz="2000" dirty="0" smtClean="0"/>
              <a:t>stress, a small constriction or neck begins to form at some point, and all subsequent</a:t>
            </a:r>
            <a:r>
              <a:rPr lang="tr-TR" sz="2000" dirty="0" smtClean="0"/>
              <a:t> </a:t>
            </a:r>
            <a:r>
              <a:rPr lang="en-US" sz="2000" dirty="0" smtClean="0"/>
              <a:t>deformation is confined at this neck</a:t>
            </a:r>
            <a:endParaRPr lang="tr-TR" sz="2000" b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7 Dikdörtgen"/>
          <p:cNvSpPr/>
          <p:nvPr/>
        </p:nvSpPr>
        <p:spPr>
          <a:xfrm>
            <a:off x="179512" y="6444044"/>
            <a:ext cx="777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i="1" dirty="0" err="1" smtClean="0"/>
              <a:t>fracture</a:t>
            </a:r>
            <a:r>
              <a:rPr lang="tr-TR" sz="2000" i="1" dirty="0" smtClean="0"/>
              <a:t> </a:t>
            </a:r>
            <a:r>
              <a:rPr lang="tr-TR" sz="2000" i="1" dirty="0" err="1" smtClean="0"/>
              <a:t>ultimately</a:t>
            </a:r>
            <a:r>
              <a:rPr lang="tr-TR" sz="2000" i="1" dirty="0" smtClean="0"/>
              <a:t> </a:t>
            </a:r>
            <a:r>
              <a:rPr lang="tr-TR" sz="2000" i="1" dirty="0" err="1" smtClean="0"/>
              <a:t>occurs</a:t>
            </a:r>
            <a:r>
              <a:rPr lang="tr-TR" sz="2000" i="1" dirty="0" smtClean="0"/>
              <a:t> at </a:t>
            </a:r>
            <a:r>
              <a:rPr lang="tr-TR" sz="2000" i="1" dirty="0" err="1" smtClean="0"/>
              <a:t>the</a:t>
            </a:r>
            <a:r>
              <a:rPr lang="tr-TR" sz="2000" i="1" dirty="0" smtClean="0"/>
              <a:t> </a:t>
            </a:r>
            <a:r>
              <a:rPr lang="tr-TR" sz="2000" i="1" dirty="0" err="1" smtClean="0"/>
              <a:t>neck</a:t>
            </a:r>
            <a:endParaRPr lang="tr-TR" sz="20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4355976" y="5229200"/>
            <a:ext cx="2912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 smtClean="0">
                <a:solidFill>
                  <a:srgbClr val="FF0000"/>
                </a:solidFill>
              </a:rPr>
              <a:t>For metals:</a:t>
            </a:r>
          </a:p>
          <a:p>
            <a:r>
              <a:rPr lang="tr-TR" sz="2000" b="1" dirty="0" smtClean="0">
                <a:solidFill>
                  <a:srgbClr val="FF0000"/>
                </a:solidFill>
              </a:rPr>
              <a:t>TS</a:t>
            </a:r>
            <a:r>
              <a:rPr lang="tr-TR" sz="2000" b="1" i="1" baseline="-25000" dirty="0" smtClean="0">
                <a:solidFill>
                  <a:srgbClr val="FF0000"/>
                </a:solidFill>
              </a:rPr>
              <a:t>  </a:t>
            </a:r>
            <a:r>
              <a:rPr lang="tr-TR" sz="2000" b="1" i="1" dirty="0" smtClean="0">
                <a:solidFill>
                  <a:srgbClr val="FF0000"/>
                </a:solidFill>
              </a:rPr>
              <a:t> =  </a:t>
            </a:r>
            <a:r>
              <a:rPr lang="tr-TR" sz="2000" b="1" dirty="0" smtClean="0">
                <a:solidFill>
                  <a:srgbClr val="FF0000"/>
                </a:solidFill>
              </a:rPr>
              <a:t>50 MPa – 3000 MPa</a:t>
            </a:r>
            <a:endParaRPr lang="tr-TR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116632"/>
            <a:ext cx="9144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CONCEPTS OF STRESS AND STRAIN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309306" y="922005"/>
            <a:ext cx="4816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Stress: </a:t>
            </a:r>
            <a:r>
              <a:rPr lang="en-US" sz="2400" b="1" dirty="0"/>
              <a:t>Pressure due to applied load</a:t>
            </a:r>
            <a:r>
              <a:rPr lang="en-US" sz="2400" dirty="0"/>
              <a:t>.</a:t>
            </a:r>
          </a:p>
        </p:txBody>
      </p:sp>
      <p:sp>
        <p:nvSpPr>
          <p:cNvPr id="6" name="Dikdörtgen 5"/>
          <p:cNvSpPr/>
          <p:nvPr/>
        </p:nvSpPr>
        <p:spPr>
          <a:xfrm>
            <a:off x="611560" y="1455167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err="1" smtClean="0"/>
              <a:t>e.i</a:t>
            </a:r>
            <a:r>
              <a:rPr lang="tr-TR" sz="2400" dirty="0" smtClean="0"/>
              <a:t>.: </a:t>
            </a:r>
            <a:r>
              <a:rPr lang="en-US" sz="2400" dirty="0" smtClean="0"/>
              <a:t>tension</a:t>
            </a:r>
            <a:r>
              <a:rPr lang="en-US" sz="2400" dirty="0"/>
              <a:t>, compression, shear, torsion, </a:t>
            </a:r>
            <a:r>
              <a:rPr lang="en-US" sz="2400" dirty="0" smtClean="0"/>
              <a:t>and</a:t>
            </a:r>
            <a:r>
              <a:rPr lang="tr-TR" sz="2400" dirty="0" smtClean="0"/>
              <a:t> </a:t>
            </a:r>
            <a:r>
              <a:rPr lang="en-US" sz="2400" dirty="0" smtClean="0"/>
              <a:t>combination</a:t>
            </a:r>
            <a:r>
              <a:rPr lang="en-US" sz="2400" dirty="0"/>
              <a:t>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511549"/>
            <a:ext cx="32575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ikdörtgen 7"/>
          <p:cNvSpPr/>
          <p:nvPr/>
        </p:nvSpPr>
        <p:spPr>
          <a:xfrm>
            <a:off x="323528" y="4254187"/>
            <a:ext cx="878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Strain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en-US" sz="2400" b="1" dirty="0"/>
              <a:t>response of the material to stress </a:t>
            </a:r>
            <a:endParaRPr lang="tr-TR" sz="2400" b="1" dirty="0" smtClean="0"/>
          </a:p>
          <a:p>
            <a:r>
              <a:rPr lang="en-US" sz="2400" dirty="0" smtClean="0"/>
              <a:t>(</a:t>
            </a:r>
            <a:r>
              <a:rPr lang="en-US" sz="2400" dirty="0"/>
              <a:t>i.e. </a:t>
            </a:r>
            <a:r>
              <a:rPr lang="en-US" sz="2400" dirty="0" smtClean="0"/>
              <a:t>Physical</a:t>
            </a:r>
            <a:r>
              <a:rPr lang="tr-TR" sz="2400" dirty="0" smtClean="0"/>
              <a:t> </a:t>
            </a:r>
            <a:r>
              <a:rPr lang="en-US" sz="2400" dirty="0" smtClean="0"/>
              <a:t>deformation </a:t>
            </a:r>
            <a:r>
              <a:rPr lang="en-US" sz="2400" dirty="0"/>
              <a:t>such as elongation due to tension).</a:t>
            </a:r>
          </a:p>
        </p:txBody>
      </p:sp>
    </p:spTree>
    <p:extLst>
      <p:ext uri="{BB962C8B-B14F-4D97-AF65-F5344CB8AC3E}">
        <p14:creationId xmlns:p14="http://schemas.microsoft.com/office/powerpoint/2010/main" val="30655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116632"/>
            <a:ext cx="914400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tr-TR" sz="3200" b="1" dirty="0" smtClean="0">
                <a:solidFill>
                  <a:srgbClr val="FF0000"/>
                </a:solidFill>
              </a:rPr>
              <a:t>PLASTIC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Deformation</a:t>
            </a:r>
          </a:p>
        </p:txBody>
      </p:sp>
      <p:sp>
        <p:nvSpPr>
          <p:cNvPr id="5" name="4 Dikdörtgen"/>
          <p:cNvSpPr/>
          <p:nvPr/>
        </p:nvSpPr>
        <p:spPr>
          <a:xfrm>
            <a:off x="323529" y="869811"/>
            <a:ext cx="8640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C. Ductility: </a:t>
            </a:r>
            <a:r>
              <a:rPr lang="en-US" sz="2400" dirty="0" smtClean="0"/>
              <a:t>measure of degree of plastic deformation that</a:t>
            </a:r>
            <a:r>
              <a:rPr lang="tr-TR" sz="2400" dirty="0" smtClean="0"/>
              <a:t> </a:t>
            </a:r>
            <a:r>
              <a:rPr lang="en-US" sz="2400" dirty="0" smtClean="0"/>
              <a:t>has been sustained at fracture.</a:t>
            </a:r>
            <a:endParaRPr lang="tr-TR" sz="2000" b="1" dirty="0"/>
          </a:p>
        </p:txBody>
      </p:sp>
      <p:sp>
        <p:nvSpPr>
          <p:cNvPr id="6" name="5 Dikdörtgen"/>
          <p:cNvSpPr/>
          <p:nvPr/>
        </p:nvSpPr>
        <p:spPr>
          <a:xfrm>
            <a:off x="395536" y="1916832"/>
            <a:ext cx="835292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tr-TR" sz="2000" b="1" u="sng" dirty="0" smtClean="0"/>
              <a:t> </a:t>
            </a:r>
            <a:r>
              <a:rPr lang="en-US" sz="2000" b="1" u="sng" dirty="0" smtClean="0"/>
              <a:t>Ductile materials </a:t>
            </a:r>
            <a:r>
              <a:rPr lang="en-US" sz="2000" dirty="0" smtClean="0"/>
              <a:t>can undergo significant plastic</a:t>
            </a:r>
            <a:r>
              <a:rPr lang="tr-TR" sz="2000" dirty="0" smtClean="0"/>
              <a:t> </a:t>
            </a:r>
            <a:r>
              <a:rPr lang="tr-TR" sz="2000" dirty="0" err="1" smtClean="0"/>
              <a:t>deformation</a:t>
            </a:r>
            <a:r>
              <a:rPr lang="tr-TR" sz="2000" dirty="0" smtClean="0"/>
              <a:t> </a:t>
            </a:r>
            <a:r>
              <a:rPr lang="tr-TR" sz="2000" dirty="0" err="1" smtClean="0"/>
              <a:t>before</a:t>
            </a:r>
            <a:r>
              <a:rPr lang="tr-TR" sz="2000" dirty="0" smtClean="0"/>
              <a:t> </a:t>
            </a:r>
            <a:r>
              <a:rPr lang="tr-TR" sz="2000" dirty="0" err="1" smtClean="0"/>
              <a:t>fracture</a:t>
            </a:r>
            <a:r>
              <a:rPr lang="tr-TR" sz="2000" dirty="0" smtClean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/>
              <a:t>• </a:t>
            </a:r>
            <a:r>
              <a:rPr lang="en-US" sz="2000" b="1" u="sng" dirty="0" smtClean="0"/>
              <a:t>Brittle materials </a:t>
            </a:r>
            <a:r>
              <a:rPr lang="en-US" sz="2000" dirty="0" smtClean="0"/>
              <a:t>can tolerate only very small plastic</a:t>
            </a:r>
            <a:r>
              <a:rPr lang="tr-TR" sz="2000" dirty="0" smtClean="0"/>
              <a:t> </a:t>
            </a:r>
            <a:r>
              <a:rPr lang="tr-TR" sz="2000" dirty="0" err="1" smtClean="0"/>
              <a:t>deformation</a:t>
            </a:r>
            <a:r>
              <a:rPr lang="tr-TR" sz="2000" dirty="0" smtClean="0"/>
              <a:t>.</a:t>
            </a:r>
            <a:endParaRPr lang="tr-TR" sz="2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852936"/>
            <a:ext cx="4464496" cy="37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Dikdörtgen"/>
          <p:cNvSpPr/>
          <p:nvPr/>
        </p:nvSpPr>
        <p:spPr>
          <a:xfrm>
            <a:off x="179512" y="6505599"/>
            <a:ext cx="89644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Schematic representations of</a:t>
            </a:r>
            <a:r>
              <a:rPr lang="tr-TR" sz="1400" dirty="0" smtClean="0"/>
              <a:t> </a:t>
            </a:r>
            <a:r>
              <a:rPr lang="en-US" sz="1400" dirty="0" smtClean="0"/>
              <a:t>tensile stress–strain behavior for brittle</a:t>
            </a:r>
            <a:r>
              <a:rPr lang="tr-TR" sz="1400" dirty="0" smtClean="0"/>
              <a:t> </a:t>
            </a:r>
            <a:r>
              <a:rPr lang="en-US" sz="1400" dirty="0" smtClean="0"/>
              <a:t>and ductile metals loaded to fracture</a:t>
            </a:r>
            <a:endParaRPr lang="tr-TR" sz="1400" dirty="0"/>
          </a:p>
        </p:txBody>
      </p:sp>
      <p:sp>
        <p:nvSpPr>
          <p:cNvPr id="8" name="7 Dikdörtgen"/>
          <p:cNvSpPr/>
          <p:nvPr/>
        </p:nvSpPr>
        <p:spPr>
          <a:xfrm>
            <a:off x="5004048" y="3212976"/>
            <a:ext cx="38884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smtClean="0"/>
              <a:t>A knowledge of the ductility of materials is important</a:t>
            </a:r>
            <a:r>
              <a:rPr lang="tr-TR" b="1" u="sng" dirty="0" smtClean="0"/>
              <a:t>:</a:t>
            </a:r>
            <a:endParaRPr lang="en-US" b="1" u="sng" dirty="0" smtClean="0"/>
          </a:p>
          <a:p>
            <a:pPr algn="just"/>
            <a:r>
              <a:rPr lang="tr-TR" dirty="0" smtClean="0"/>
              <a:t>1- </a:t>
            </a:r>
            <a:r>
              <a:rPr lang="en-US" dirty="0" smtClean="0"/>
              <a:t>it indicates to a designer the degree to which a structure will deform</a:t>
            </a:r>
            <a:r>
              <a:rPr lang="tr-TR" dirty="0" smtClean="0"/>
              <a:t> </a:t>
            </a:r>
            <a:r>
              <a:rPr lang="en-US" dirty="0" smtClean="0"/>
              <a:t>plastically</a:t>
            </a:r>
            <a:r>
              <a:rPr lang="tr-TR" dirty="0" smtClean="0"/>
              <a:t> </a:t>
            </a:r>
            <a:r>
              <a:rPr lang="en-US" dirty="0" smtClean="0"/>
              <a:t>before fracture. </a:t>
            </a:r>
            <a:endParaRPr lang="tr-TR" dirty="0" smtClean="0"/>
          </a:p>
          <a:p>
            <a:pPr algn="just"/>
            <a:r>
              <a:rPr lang="tr-TR" dirty="0" smtClean="0"/>
              <a:t>2- </a:t>
            </a:r>
            <a:r>
              <a:rPr lang="en-US" dirty="0" smtClean="0"/>
              <a:t>it specifies the degree of allowable deformation during</a:t>
            </a:r>
            <a:r>
              <a:rPr lang="tr-TR" dirty="0" smtClean="0"/>
              <a:t> </a:t>
            </a:r>
            <a:r>
              <a:rPr lang="tr-TR" dirty="0" err="1" smtClean="0"/>
              <a:t>fabrication</a:t>
            </a:r>
            <a:r>
              <a:rPr lang="tr-TR" dirty="0" smtClean="0"/>
              <a:t> </a:t>
            </a:r>
            <a:r>
              <a:rPr lang="tr-TR" dirty="0" err="1" smtClean="0"/>
              <a:t>operations</a:t>
            </a:r>
            <a:r>
              <a:rPr lang="tr-TR" dirty="0" smtClean="0"/>
              <a:t>.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116632"/>
            <a:ext cx="914400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tr-TR" sz="3200" b="1" dirty="0" smtClean="0">
                <a:solidFill>
                  <a:srgbClr val="FF0000"/>
                </a:solidFill>
              </a:rPr>
              <a:t>PLASTIC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Deformation</a:t>
            </a:r>
          </a:p>
        </p:txBody>
      </p:sp>
      <p:sp>
        <p:nvSpPr>
          <p:cNvPr id="8" name="7 Dikdörtgen"/>
          <p:cNvSpPr/>
          <p:nvPr/>
        </p:nvSpPr>
        <p:spPr>
          <a:xfrm>
            <a:off x="0" y="83671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 u="sng" dirty="0" err="1" smtClean="0">
                <a:solidFill>
                  <a:schemeClr val="accent3">
                    <a:lumMod val="50000"/>
                  </a:schemeClr>
                </a:solidFill>
              </a:rPr>
              <a:t>Measure</a:t>
            </a:r>
            <a:r>
              <a:rPr lang="tr-TR" sz="2400" b="1" u="sng" dirty="0" smtClean="0">
                <a:solidFill>
                  <a:schemeClr val="accent3">
                    <a:lumMod val="50000"/>
                  </a:schemeClr>
                </a:solidFill>
              </a:rPr>
              <a:t> of </a:t>
            </a:r>
            <a:r>
              <a:rPr lang="tr-TR" sz="2400" b="1" u="sng" dirty="0" err="1" smtClean="0">
                <a:solidFill>
                  <a:schemeClr val="accent3">
                    <a:lumMod val="50000"/>
                  </a:schemeClr>
                </a:solidFill>
              </a:rPr>
              <a:t>ductility</a:t>
            </a:r>
            <a:endParaRPr lang="tr-TR" sz="2400" b="1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8 Dikdörtgen"/>
          <p:cNvSpPr/>
          <p:nvPr/>
        </p:nvSpPr>
        <p:spPr>
          <a:xfrm>
            <a:off x="179512" y="1340768"/>
            <a:ext cx="8784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smtClean="0"/>
              <a:t>Ductility may be expressed quantitatively as either </a:t>
            </a:r>
            <a:r>
              <a:rPr lang="en-US" sz="2000" b="1" i="1" dirty="0" smtClean="0"/>
              <a:t>percent elongation or percent</a:t>
            </a:r>
            <a:r>
              <a:rPr lang="tr-TR" sz="2000" b="1" i="1" dirty="0" smtClean="0"/>
              <a:t> </a:t>
            </a:r>
            <a:r>
              <a:rPr lang="tr-TR" sz="2000" b="1" i="1" dirty="0" err="1" smtClean="0"/>
              <a:t>reduction</a:t>
            </a:r>
            <a:r>
              <a:rPr lang="tr-TR" sz="2000" b="1" i="1" dirty="0" smtClean="0"/>
              <a:t> in </a:t>
            </a:r>
            <a:r>
              <a:rPr lang="tr-TR" sz="2000" b="1" i="1" dirty="0" err="1" smtClean="0"/>
              <a:t>area</a:t>
            </a:r>
            <a:r>
              <a:rPr lang="tr-TR" sz="2000" b="1" i="1" dirty="0" smtClean="0"/>
              <a:t>.</a:t>
            </a:r>
            <a:endParaRPr lang="tr-TR" sz="2000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1916832"/>
            <a:ext cx="258127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420888"/>
            <a:ext cx="43338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3501008"/>
            <a:ext cx="50768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Dikdörtgen"/>
          <p:cNvSpPr/>
          <p:nvPr/>
        </p:nvSpPr>
        <p:spPr>
          <a:xfrm>
            <a:off x="251520" y="4581128"/>
            <a:ext cx="76328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• Note: </a:t>
            </a:r>
            <a:r>
              <a:rPr lang="tr-TR" sz="2000" b="1" dirty="0" smtClean="0"/>
              <a:t>% AR </a:t>
            </a:r>
            <a:r>
              <a:rPr lang="en-US" sz="2000" b="1" dirty="0" smtClean="0"/>
              <a:t>and</a:t>
            </a:r>
            <a:r>
              <a:rPr lang="tr-TR" sz="2000" b="1" dirty="0" smtClean="0"/>
              <a:t> % EL</a:t>
            </a:r>
            <a:r>
              <a:rPr lang="en-US" sz="2000" b="1" dirty="0" smtClean="0"/>
              <a:t> are often different</a:t>
            </a:r>
            <a:r>
              <a:rPr lang="tr-TR" sz="2000" b="1" dirty="0" smtClean="0"/>
              <a:t>.</a:t>
            </a:r>
            <a:endParaRPr lang="en-US" sz="2000" b="1" dirty="0" smtClean="0"/>
          </a:p>
          <a:p>
            <a:r>
              <a:rPr lang="en-US" sz="2000" b="1" dirty="0" smtClean="0"/>
              <a:t>--Reason: crystal slip does not change material volume.</a:t>
            </a:r>
          </a:p>
          <a:p>
            <a:r>
              <a:rPr lang="en-US" sz="2000" b="1" dirty="0" smtClean="0"/>
              <a:t>--%AR &gt; %EL possible if internal voids form in neck.</a:t>
            </a:r>
          </a:p>
          <a:p>
            <a:endParaRPr lang="tr-TR" sz="2000" b="1" dirty="0" smtClean="0"/>
          </a:p>
          <a:p>
            <a:r>
              <a:rPr lang="en-US" sz="2000" b="1" dirty="0" smtClean="0">
                <a:solidFill>
                  <a:schemeClr val="accent4">
                    <a:lumMod val="50000"/>
                  </a:schemeClr>
                </a:solidFill>
              </a:rPr>
              <a:t>Typically, materials are considered: brittle if %EL &lt; 5%</a:t>
            </a:r>
          </a:p>
          <a:p>
            <a:r>
              <a:rPr lang="tr-TR" sz="2000" b="1" dirty="0" smtClean="0">
                <a:solidFill>
                  <a:schemeClr val="accent4">
                    <a:lumMod val="50000"/>
                  </a:schemeClr>
                </a:solidFill>
              </a:rPr>
              <a:t>			                </a:t>
            </a:r>
            <a:r>
              <a:rPr lang="tr-TR" sz="2000" b="1" dirty="0" err="1" smtClean="0">
                <a:solidFill>
                  <a:schemeClr val="accent4">
                    <a:lumMod val="50000"/>
                  </a:schemeClr>
                </a:solidFill>
              </a:rPr>
              <a:t>ductile</a:t>
            </a:r>
            <a:r>
              <a:rPr lang="tr-TR" sz="20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4">
                    <a:lumMod val="50000"/>
                  </a:schemeClr>
                </a:solidFill>
              </a:rPr>
              <a:t>if</a:t>
            </a:r>
            <a:r>
              <a:rPr lang="tr-TR" sz="2000" b="1" dirty="0" smtClean="0">
                <a:solidFill>
                  <a:schemeClr val="accent4">
                    <a:lumMod val="50000"/>
                  </a:schemeClr>
                </a:solidFill>
              </a:rPr>
              <a:t> %EL &gt; 5%</a:t>
            </a:r>
            <a:endParaRPr lang="tr-TR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116632"/>
            <a:ext cx="914400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tr-TR" sz="3200" b="1" dirty="0" smtClean="0">
                <a:solidFill>
                  <a:srgbClr val="FF0000"/>
                </a:solidFill>
              </a:rPr>
              <a:t>PLASTIC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Deformation</a:t>
            </a:r>
          </a:p>
        </p:txBody>
      </p:sp>
      <p:sp>
        <p:nvSpPr>
          <p:cNvPr id="10" name="9 Dikdörtgen"/>
          <p:cNvSpPr/>
          <p:nvPr/>
        </p:nvSpPr>
        <p:spPr>
          <a:xfrm>
            <a:off x="323529" y="869811"/>
            <a:ext cx="8640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C. Ductility:</a:t>
            </a:r>
            <a:endParaRPr lang="tr-TR" sz="2000" b="1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268760"/>
            <a:ext cx="7200800" cy="5421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116632"/>
            <a:ext cx="914400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tr-TR" sz="3200" b="1" dirty="0" smtClean="0">
                <a:solidFill>
                  <a:srgbClr val="FF0000"/>
                </a:solidFill>
              </a:rPr>
              <a:t>PLASTIC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Deformation</a:t>
            </a:r>
          </a:p>
        </p:txBody>
      </p:sp>
      <p:sp>
        <p:nvSpPr>
          <p:cNvPr id="10" name="9 Dikdörtgen"/>
          <p:cNvSpPr/>
          <p:nvPr/>
        </p:nvSpPr>
        <p:spPr>
          <a:xfrm>
            <a:off x="323529" y="869811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u="sng" dirty="0" smtClean="0">
                <a:solidFill>
                  <a:schemeClr val="accent6">
                    <a:lumMod val="50000"/>
                  </a:schemeClr>
                </a:solidFill>
              </a:rPr>
              <a:t>D. Resilience: </a:t>
            </a:r>
            <a:r>
              <a:rPr lang="en-US" sz="2400" dirty="0" smtClean="0"/>
              <a:t>the capacity to absorb energy when</a:t>
            </a:r>
            <a:r>
              <a:rPr lang="tr-TR" sz="2400" dirty="0" smtClean="0"/>
              <a:t> </a:t>
            </a:r>
            <a:r>
              <a:rPr lang="en-US" sz="2400" dirty="0" smtClean="0"/>
              <a:t>deformed elastically and to have the absorbed energy</a:t>
            </a:r>
            <a:r>
              <a:rPr lang="tr-TR" sz="2400" dirty="0" smtClean="0"/>
              <a:t> </a:t>
            </a:r>
            <a:r>
              <a:rPr lang="tr-TR" sz="2400" dirty="0" err="1" smtClean="0"/>
              <a:t>recovered</a:t>
            </a:r>
            <a:r>
              <a:rPr lang="tr-TR" sz="2400" dirty="0" smtClean="0"/>
              <a:t> </a:t>
            </a:r>
            <a:r>
              <a:rPr lang="tr-TR" sz="2400" dirty="0" err="1" smtClean="0"/>
              <a:t>upon</a:t>
            </a:r>
            <a:r>
              <a:rPr lang="tr-TR" sz="2400" dirty="0" smtClean="0"/>
              <a:t> </a:t>
            </a:r>
            <a:r>
              <a:rPr lang="tr-TR" sz="2400" dirty="0" err="1" smtClean="0"/>
              <a:t>unloading</a:t>
            </a:r>
            <a:r>
              <a:rPr lang="tr-TR" sz="2400" dirty="0" smtClean="0"/>
              <a:t>.</a:t>
            </a:r>
            <a:endParaRPr lang="tr-TR" sz="20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060848"/>
            <a:ext cx="3096344" cy="436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5" y="2492896"/>
            <a:ext cx="175185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8 Düz Ok Bağlayıcısı"/>
          <p:cNvCxnSpPr>
            <a:stCxn id="12292" idx="1"/>
          </p:cNvCxnSpPr>
          <p:nvPr/>
        </p:nvCxnSpPr>
        <p:spPr>
          <a:xfrm flipH="1">
            <a:off x="2411760" y="2960948"/>
            <a:ext cx="1656185" cy="14761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Dikdörtgen"/>
          <p:cNvSpPr/>
          <p:nvPr/>
        </p:nvSpPr>
        <p:spPr>
          <a:xfrm>
            <a:off x="3419872" y="1916832"/>
            <a:ext cx="5819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b="1" i="1" dirty="0" smtClean="0"/>
              <a:t>U</a:t>
            </a:r>
            <a:r>
              <a:rPr lang="tr-TR" sz="2000" b="1" i="1" baseline="-25000" dirty="0" smtClean="0"/>
              <a:t>r</a:t>
            </a:r>
            <a:r>
              <a:rPr lang="tr-TR" sz="2000" b="1" i="1" dirty="0" smtClean="0"/>
              <a:t>= </a:t>
            </a:r>
            <a:r>
              <a:rPr lang="tr-TR" sz="2000" b="1" i="1" dirty="0" err="1" smtClean="0"/>
              <a:t>modulus</a:t>
            </a:r>
            <a:r>
              <a:rPr lang="tr-TR" sz="2000" b="1" i="1" dirty="0" smtClean="0"/>
              <a:t> of </a:t>
            </a:r>
            <a:r>
              <a:rPr lang="tr-TR" sz="2000" b="1" i="1" dirty="0" err="1" smtClean="0"/>
              <a:t>resilience</a:t>
            </a:r>
            <a:r>
              <a:rPr lang="tr-TR" sz="2000" b="1" i="1" dirty="0" smtClean="0"/>
              <a:t> </a:t>
            </a:r>
            <a:r>
              <a:rPr lang="tr-TR" i="1" dirty="0" smtClean="0"/>
              <a:t>( </a:t>
            </a:r>
            <a:r>
              <a:rPr lang="tr-TR" i="1" dirty="0" err="1" smtClean="0"/>
              <a:t>Area</a:t>
            </a:r>
            <a:r>
              <a:rPr lang="tr-TR" i="1" dirty="0" smtClean="0"/>
              <a:t> </a:t>
            </a:r>
            <a:r>
              <a:rPr lang="tr-TR" i="1" dirty="0" err="1" smtClean="0"/>
              <a:t>under</a:t>
            </a:r>
            <a:r>
              <a:rPr lang="tr-TR" i="1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elastic</a:t>
            </a:r>
            <a:r>
              <a:rPr lang="tr-TR" dirty="0" smtClean="0"/>
              <a:t> </a:t>
            </a:r>
            <a:r>
              <a:rPr lang="tr-TR" dirty="0" err="1" smtClean="0"/>
              <a:t>region</a:t>
            </a:r>
            <a:r>
              <a:rPr lang="tr-TR" dirty="0" smtClean="0"/>
              <a:t>)</a:t>
            </a:r>
            <a:endParaRPr lang="tr-TR" dirty="0"/>
          </a:p>
        </p:txBody>
      </p:sp>
      <p:sp>
        <p:nvSpPr>
          <p:cNvPr id="13" name="12 Dikdörtgen"/>
          <p:cNvSpPr/>
          <p:nvPr/>
        </p:nvSpPr>
        <p:spPr>
          <a:xfrm>
            <a:off x="3851920" y="3645024"/>
            <a:ext cx="3192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 smtClean="0"/>
              <a:t>Assuming</a:t>
            </a:r>
            <a:r>
              <a:rPr lang="tr-TR" dirty="0" smtClean="0"/>
              <a:t> a </a:t>
            </a:r>
            <a:r>
              <a:rPr lang="tr-TR" dirty="0" err="1" smtClean="0"/>
              <a:t>linear</a:t>
            </a:r>
            <a:r>
              <a:rPr lang="tr-TR" dirty="0" smtClean="0"/>
              <a:t> </a:t>
            </a:r>
            <a:r>
              <a:rPr lang="tr-TR" dirty="0" err="1" smtClean="0"/>
              <a:t>elastic</a:t>
            </a:r>
            <a:r>
              <a:rPr lang="tr-TR" dirty="0" smtClean="0"/>
              <a:t> </a:t>
            </a:r>
            <a:r>
              <a:rPr lang="tr-TR" dirty="0" err="1" smtClean="0"/>
              <a:t>region</a:t>
            </a:r>
            <a:r>
              <a:rPr lang="tr-TR" dirty="0" smtClean="0"/>
              <a:t>,</a:t>
            </a:r>
            <a:endParaRPr lang="tr-TR" dirty="0"/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888" y="4293096"/>
            <a:ext cx="3465385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15 Dikdörtgen"/>
          <p:cNvSpPr/>
          <p:nvPr/>
        </p:nvSpPr>
        <p:spPr>
          <a:xfrm>
            <a:off x="3779912" y="5589240"/>
            <a:ext cx="5184576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tr-TR" sz="2000" b="1" i="1" dirty="0" err="1" smtClean="0"/>
              <a:t>Resilient</a:t>
            </a:r>
            <a:r>
              <a:rPr lang="tr-TR" sz="2000" b="1" i="1" dirty="0" smtClean="0"/>
              <a:t> </a:t>
            </a:r>
            <a:r>
              <a:rPr lang="tr-TR" sz="2000" b="1" i="1" dirty="0" err="1" smtClean="0"/>
              <a:t>materials</a:t>
            </a:r>
            <a:r>
              <a:rPr lang="tr-TR" sz="2000" b="1" i="1" dirty="0" smtClean="0"/>
              <a:t> </a:t>
            </a:r>
            <a:r>
              <a:rPr lang="tr-TR" sz="2000" b="1" i="1" dirty="0" err="1" smtClean="0"/>
              <a:t>have</a:t>
            </a:r>
            <a:r>
              <a:rPr lang="tr-TR" sz="2000" b="1" i="1" dirty="0" smtClean="0"/>
              <a:t> </a:t>
            </a:r>
            <a:r>
              <a:rPr lang="tr-TR" sz="2000" b="1" i="1" dirty="0" err="1" smtClean="0"/>
              <a:t>large</a:t>
            </a:r>
            <a:r>
              <a:rPr lang="tr-TR" sz="2000" b="1" i="1" dirty="0" smtClean="0"/>
              <a:t> </a:t>
            </a:r>
            <a:r>
              <a:rPr lang="en-US" sz="2000" b="1" i="1" dirty="0" smtClean="0"/>
              <a:t>yield strength and small elastic</a:t>
            </a:r>
            <a:r>
              <a:rPr lang="tr-TR" sz="2000" b="1" i="1" dirty="0" smtClean="0"/>
              <a:t> modulus. </a:t>
            </a:r>
            <a:r>
              <a:rPr lang="tr-TR" sz="2000" i="1" dirty="0" smtClean="0"/>
              <a:t>S</a:t>
            </a:r>
            <a:r>
              <a:rPr lang="en-US" sz="2000" i="1" dirty="0" err="1" smtClean="0"/>
              <a:t>uch</a:t>
            </a:r>
            <a:r>
              <a:rPr lang="en-US" sz="2000" i="1" dirty="0" smtClean="0"/>
              <a:t> alloys would be used in spring applications.</a:t>
            </a:r>
            <a:endParaRPr lang="tr-TR" sz="2000" b="1" i="1" dirty="0"/>
          </a:p>
        </p:txBody>
      </p:sp>
      <p:sp>
        <p:nvSpPr>
          <p:cNvPr id="17" name="16 Dikdörtgen"/>
          <p:cNvSpPr/>
          <p:nvPr/>
        </p:nvSpPr>
        <p:spPr>
          <a:xfrm>
            <a:off x="7164288" y="4005064"/>
            <a:ext cx="19797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b="1" i="1" dirty="0" err="1" smtClean="0"/>
              <a:t>Modulus</a:t>
            </a:r>
            <a:r>
              <a:rPr lang="tr-TR" sz="1600" b="1" i="1" dirty="0" smtClean="0"/>
              <a:t> of </a:t>
            </a:r>
            <a:r>
              <a:rPr lang="tr-TR" sz="1600" b="1" i="1" dirty="0" err="1" smtClean="0"/>
              <a:t>resilience</a:t>
            </a:r>
            <a:r>
              <a:rPr lang="tr-TR" sz="1600" b="1" i="1" dirty="0" smtClean="0"/>
              <a:t> </a:t>
            </a:r>
            <a:r>
              <a:rPr lang="tr-TR" sz="1600" b="1" i="1" dirty="0" err="1" smtClean="0"/>
              <a:t>for</a:t>
            </a:r>
            <a:r>
              <a:rPr lang="tr-TR" sz="1600" b="1" i="1" dirty="0" smtClean="0"/>
              <a:t> </a:t>
            </a:r>
            <a:r>
              <a:rPr lang="tr-TR" sz="1600" b="1" i="1" dirty="0" err="1" smtClean="0"/>
              <a:t>linear</a:t>
            </a:r>
            <a:r>
              <a:rPr lang="tr-TR" sz="1600" b="1" i="1" dirty="0" smtClean="0"/>
              <a:t> </a:t>
            </a:r>
            <a:r>
              <a:rPr lang="tr-TR" sz="1600" b="1" i="1" dirty="0" err="1" smtClean="0"/>
              <a:t>elastic</a:t>
            </a:r>
            <a:r>
              <a:rPr lang="tr-TR" sz="1600" b="1" i="1" dirty="0" smtClean="0"/>
              <a:t> </a:t>
            </a:r>
            <a:r>
              <a:rPr lang="tr-TR" sz="1600" b="1" i="1" dirty="0" err="1" smtClean="0"/>
              <a:t>behavior</a:t>
            </a:r>
            <a:r>
              <a:rPr lang="tr-TR" sz="1600" b="1" i="1" dirty="0" smtClean="0"/>
              <a:t>, </a:t>
            </a:r>
            <a:r>
              <a:rPr lang="tr-TR" sz="1600" b="1" i="1" dirty="0" err="1" smtClean="0"/>
              <a:t>and</a:t>
            </a:r>
            <a:r>
              <a:rPr lang="tr-TR" sz="1600" b="1" i="1" dirty="0" smtClean="0"/>
              <a:t> </a:t>
            </a:r>
            <a:r>
              <a:rPr lang="tr-TR" sz="1600" b="1" i="1" dirty="0" err="1" smtClean="0"/>
              <a:t>incorporating</a:t>
            </a:r>
            <a:endParaRPr lang="tr-TR" sz="1600" b="1" i="1" dirty="0" smtClean="0"/>
          </a:p>
          <a:p>
            <a:pPr algn="just"/>
            <a:r>
              <a:rPr lang="tr-TR" sz="1600" b="1" i="1" dirty="0" err="1" smtClean="0"/>
              <a:t>Hooke’s</a:t>
            </a:r>
            <a:r>
              <a:rPr lang="tr-TR" sz="1600" b="1" i="1" dirty="0" smtClean="0"/>
              <a:t> </a:t>
            </a:r>
            <a:r>
              <a:rPr lang="tr-TR" sz="1600" b="1" i="1" dirty="0" err="1" smtClean="0"/>
              <a:t>law</a:t>
            </a:r>
            <a:endParaRPr lang="tr-TR" sz="1600" b="1" i="1" dirty="0"/>
          </a:p>
        </p:txBody>
      </p:sp>
      <p:sp>
        <p:nvSpPr>
          <p:cNvPr id="2" name="TextBox 1"/>
          <p:cNvSpPr txBox="1"/>
          <p:nvPr/>
        </p:nvSpPr>
        <p:spPr>
          <a:xfrm>
            <a:off x="7380312" y="3429000"/>
            <a:ext cx="1296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 smtClean="0">
                <a:solidFill>
                  <a:srgbClr val="FF0000"/>
                </a:solidFill>
              </a:rPr>
              <a:t>J/m</a:t>
            </a:r>
            <a:r>
              <a:rPr lang="tr-TR" sz="2000" b="1" baseline="30000" dirty="0" smtClean="0">
                <a:solidFill>
                  <a:srgbClr val="FF0000"/>
                </a:solidFill>
              </a:rPr>
              <a:t>3  </a:t>
            </a:r>
            <a:r>
              <a:rPr lang="tr-TR" sz="2000" b="1" dirty="0" smtClean="0">
                <a:solidFill>
                  <a:srgbClr val="FF0000"/>
                </a:solidFill>
              </a:rPr>
              <a:t>or Pa</a:t>
            </a:r>
            <a:endParaRPr lang="tr-TR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116632"/>
            <a:ext cx="914400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tr-TR" sz="3200" b="1" dirty="0" smtClean="0">
                <a:solidFill>
                  <a:srgbClr val="FF0000"/>
                </a:solidFill>
              </a:rPr>
              <a:t>PLASTIC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Deformation</a:t>
            </a:r>
          </a:p>
        </p:txBody>
      </p:sp>
      <p:sp>
        <p:nvSpPr>
          <p:cNvPr id="10" name="9 Dikdörtgen"/>
          <p:cNvSpPr/>
          <p:nvPr/>
        </p:nvSpPr>
        <p:spPr>
          <a:xfrm>
            <a:off x="323529" y="869811"/>
            <a:ext cx="8640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u="sng" dirty="0" smtClean="0">
                <a:solidFill>
                  <a:schemeClr val="accent1">
                    <a:lumMod val="50000"/>
                  </a:schemeClr>
                </a:solidFill>
              </a:rPr>
              <a:t>E. Toughness: </a:t>
            </a:r>
            <a:r>
              <a:rPr lang="en-US" sz="2400" dirty="0" smtClean="0"/>
              <a:t>the ability of a material to absorb energy</a:t>
            </a:r>
            <a:r>
              <a:rPr lang="tr-TR" sz="2400" dirty="0" smtClean="0"/>
              <a:t> </a:t>
            </a:r>
            <a:r>
              <a:rPr lang="en-US" sz="2400" dirty="0" smtClean="0"/>
              <a:t>up to its fracture point</a:t>
            </a:r>
            <a:endParaRPr lang="tr-TR" sz="2000" dirty="0"/>
          </a:p>
        </p:txBody>
      </p:sp>
      <p:sp>
        <p:nvSpPr>
          <p:cNvPr id="14" name="13 Dikdörtgen"/>
          <p:cNvSpPr/>
          <p:nvPr/>
        </p:nvSpPr>
        <p:spPr>
          <a:xfrm>
            <a:off x="251520" y="1700808"/>
            <a:ext cx="8568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The general factors, affecting the toughness of a material are</a:t>
            </a:r>
            <a:r>
              <a:rPr lang="en-US" dirty="0" smtClean="0"/>
              <a:t>: </a:t>
            </a:r>
            <a:r>
              <a:rPr lang="en-US" b="1" i="1" dirty="0" smtClean="0"/>
              <a:t>temperature, </a:t>
            </a:r>
            <a:r>
              <a:rPr lang="tr-TR" b="1" i="1" dirty="0" err="1" smtClean="0"/>
              <a:t>strain</a:t>
            </a:r>
            <a:r>
              <a:rPr lang="tr-TR" b="1" i="1" dirty="0" smtClean="0"/>
              <a:t> </a:t>
            </a:r>
            <a:r>
              <a:rPr lang="en-US" b="1" i="1" dirty="0" smtClean="0"/>
              <a:t>rate, relationship between the </a:t>
            </a:r>
            <a:r>
              <a:rPr lang="tr-TR" b="1" i="1" dirty="0" err="1" smtClean="0"/>
              <a:t>strength</a:t>
            </a:r>
            <a:r>
              <a:rPr lang="tr-TR" b="1" i="1" dirty="0" smtClean="0"/>
              <a:t> </a:t>
            </a:r>
            <a:r>
              <a:rPr lang="en-US" b="1" i="1" dirty="0" smtClean="0"/>
              <a:t>and ductility of the material and presence of stress concentration (notch) on the specimen surface</a:t>
            </a:r>
            <a:endParaRPr lang="tr-TR" b="1" i="1" dirty="0"/>
          </a:p>
        </p:txBody>
      </p:sp>
      <p:sp>
        <p:nvSpPr>
          <p:cNvPr id="15" name="14 Dikdörtgen"/>
          <p:cNvSpPr/>
          <p:nvPr/>
        </p:nvSpPr>
        <p:spPr>
          <a:xfrm>
            <a:off x="0" y="2636912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/>
              <a:t>Fracture toughness is indicated by the area below the curve on </a:t>
            </a:r>
            <a:r>
              <a:rPr lang="en-US" sz="2000" b="1" i="1" dirty="0" smtClean="0">
                <a:hlinkClick r:id="rId2" tooltip="tensile_test_and_stress-strain_diagram"/>
              </a:rPr>
              <a:t>strain-stress diagram</a:t>
            </a:r>
            <a:r>
              <a:rPr lang="en-US" sz="2000" b="1" i="1" dirty="0" smtClean="0"/>
              <a:t> </a:t>
            </a:r>
            <a:endParaRPr lang="tr-TR" sz="2000" b="1" i="1" dirty="0"/>
          </a:p>
        </p:txBody>
      </p:sp>
      <p:pic>
        <p:nvPicPr>
          <p:cNvPr id="13314" name="Picture 2" descr="toughness.png">
            <a:hlinkClick r:id="rId3" tooltip="toughness.png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2966314"/>
            <a:ext cx="4248472" cy="3747670"/>
          </a:xfrm>
          <a:prstGeom prst="rect">
            <a:avLst/>
          </a:prstGeom>
          <a:noFill/>
        </p:spPr>
      </p:pic>
      <p:pic>
        <p:nvPicPr>
          <p:cNvPr id="13316" name="Picture 4" descr="http://www.ndt-ed.org/EducationResources/CommunityCollege/Materials/Graphics/Mechanical/ToughnesCurves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75656" y="2010631"/>
            <a:ext cx="4968552" cy="4847369"/>
          </a:xfrm>
          <a:prstGeom prst="rect">
            <a:avLst/>
          </a:prstGeom>
          <a:noFill/>
        </p:spPr>
      </p:pic>
      <p:pic>
        <p:nvPicPr>
          <p:cNvPr id="13318" name="Picture 6" descr="http://www-materials.eng.cam.ac.uk/mpsite/properties/units_pics/toughness.jp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63688" y="1340768"/>
            <a:ext cx="5184576" cy="5232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171400"/>
            <a:ext cx="8229600" cy="3312368"/>
          </a:xfrm>
        </p:spPr>
        <p:txBody>
          <a:bodyPr>
            <a:noAutofit/>
          </a:bodyPr>
          <a:lstStyle/>
          <a:p>
            <a:pPr algn="l"/>
            <a:r>
              <a:rPr lang="tr-TR" sz="2400" b="1" dirty="0" smtClean="0">
                <a:solidFill>
                  <a:srgbClr val="FF0000"/>
                </a:solidFill>
              </a:rPr>
              <a:t>Problem:</a:t>
            </a:r>
            <a:r>
              <a:rPr lang="tr-TR" sz="2400" dirty="0" smtClean="0"/>
              <a:t> </a:t>
            </a:r>
            <a:r>
              <a:rPr lang="en-US" sz="2400" dirty="0" smtClean="0"/>
              <a:t>From </a:t>
            </a:r>
            <a:r>
              <a:rPr lang="en-US" sz="2400" dirty="0"/>
              <a:t>the tensile stress–strain behavior for the brass specimen shown </a:t>
            </a:r>
            <a:r>
              <a:rPr lang="en-US" sz="2400" dirty="0" smtClean="0"/>
              <a:t>in</a:t>
            </a:r>
            <a:r>
              <a:rPr lang="tr-TR" sz="2400" dirty="0"/>
              <a:t> </a:t>
            </a:r>
            <a:r>
              <a:rPr lang="en-US" sz="2400" dirty="0" smtClean="0"/>
              <a:t>Figure, </a:t>
            </a:r>
            <a:r>
              <a:rPr lang="en-US" sz="2400" dirty="0"/>
              <a:t>determine the </a:t>
            </a:r>
            <a:r>
              <a:rPr lang="en-US" sz="2400" dirty="0" smtClean="0"/>
              <a:t>following</a:t>
            </a:r>
            <a:r>
              <a:rPr lang="tr-TR" sz="2400" dirty="0" smtClean="0"/>
              <a:t> properties</a:t>
            </a:r>
            <a:r>
              <a:rPr lang="en-US" sz="2400" dirty="0" smtClean="0"/>
              <a:t>: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/>
              <a:t>(a) </a:t>
            </a:r>
            <a:r>
              <a:rPr lang="en-US" sz="2400" dirty="0"/>
              <a:t>The modulus of </a:t>
            </a:r>
            <a:r>
              <a:rPr lang="en-US" sz="2400" dirty="0" smtClean="0"/>
              <a:t>elasticity</a:t>
            </a:r>
            <a:r>
              <a:rPr lang="tr-TR" sz="2400" dirty="0" smtClean="0"/>
              <a:t>,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/>
              <a:t>(b) </a:t>
            </a:r>
            <a:r>
              <a:rPr lang="en-US" sz="2400" dirty="0"/>
              <a:t>The yield strength at a strain offset of </a:t>
            </a:r>
            <a:r>
              <a:rPr lang="en-US" sz="2400" dirty="0" smtClean="0"/>
              <a:t>0.002</a:t>
            </a:r>
            <a:r>
              <a:rPr lang="tr-TR" sz="2400" dirty="0" smtClean="0"/>
              <a:t>,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/>
              <a:t>(c) </a:t>
            </a:r>
            <a:r>
              <a:rPr lang="en-US" sz="2400" dirty="0"/>
              <a:t>The maximum load that can be sustained by a cylindrical specimen </a:t>
            </a:r>
            <a:r>
              <a:rPr lang="en-US" sz="2400" dirty="0" smtClean="0"/>
              <a:t>having</a:t>
            </a:r>
            <a:r>
              <a:rPr lang="tr-TR" sz="2400" dirty="0" smtClean="0"/>
              <a:t> </a:t>
            </a:r>
            <a:r>
              <a:rPr lang="en-US" sz="2400" dirty="0" smtClean="0"/>
              <a:t>an </a:t>
            </a:r>
            <a:r>
              <a:rPr lang="en-US" sz="2400" dirty="0"/>
              <a:t>original diameter of 12.8 </a:t>
            </a:r>
            <a:r>
              <a:rPr lang="en-US" sz="2400" dirty="0" smtClean="0"/>
              <a:t>mm</a:t>
            </a:r>
            <a:r>
              <a:rPr lang="tr-TR" sz="2400" dirty="0" smtClean="0"/>
              <a:t>,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/>
              <a:t>(d) </a:t>
            </a:r>
            <a:r>
              <a:rPr lang="en-US" sz="2400" dirty="0"/>
              <a:t>The change in length of a specimen originally 250 </a:t>
            </a:r>
            <a:r>
              <a:rPr lang="en-US" sz="2400" dirty="0" smtClean="0"/>
              <a:t>mm</a:t>
            </a:r>
            <a:r>
              <a:rPr lang="tr-TR" sz="2400" dirty="0" smtClean="0"/>
              <a:t> </a:t>
            </a:r>
            <a:r>
              <a:rPr lang="en-US" sz="2400" dirty="0" smtClean="0"/>
              <a:t>long that</a:t>
            </a:r>
            <a:r>
              <a:rPr lang="tr-TR" sz="2400" dirty="0" smtClean="0"/>
              <a:t> </a:t>
            </a:r>
            <a:r>
              <a:rPr lang="en-US" sz="2400" dirty="0" smtClean="0"/>
              <a:t>is </a:t>
            </a:r>
            <a:r>
              <a:rPr lang="en-US" sz="2400" dirty="0"/>
              <a:t>subjected to a tensile stress of 345 </a:t>
            </a:r>
            <a:r>
              <a:rPr lang="en-US" sz="2400" dirty="0" smtClean="0"/>
              <a:t>MPa</a:t>
            </a:r>
            <a:r>
              <a:rPr lang="tr-TR" sz="2400" dirty="0" smtClean="0"/>
              <a:t>.</a:t>
            </a:r>
            <a:endParaRPr lang="tr-TR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719" y="2996952"/>
            <a:ext cx="4412513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48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116632"/>
            <a:ext cx="874440" cy="778098"/>
          </a:xfrm>
        </p:spPr>
        <p:txBody>
          <a:bodyPr>
            <a:normAutofit/>
          </a:bodyPr>
          <a:lstStyle/>
          <a:p>
            <a:r>
              <a:rPr lang="tr-TR" sz="3200" dirty="0" smtClean="0"/>
              <a:t>a)  </a:t>
            </a:r>
            <a:endParaRPr lang="tr-TR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20" y="188640"/>
            <a:ext cx="4113932" cy="94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7"/>
          <a:stretch/>
        </p:blipFill>
        <p:spPr bwMode="auto">
          <a:xfrm>
            <a:off x="4769063" y="188640"/>
            <a:ext cx="4195425" cy="92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108520" y="1412776"/>
            <a:ext cx="87444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dirty="0" smtClean="0"/>
              <a:t>b)  </a:t>
            </a:r>
            <a:endParaRPr lang="tr-TR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37848" y="1525719"/>
            <a:ext cx="741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smtClean="0"/>
              <a:t>0.002 strain offset line corresponds to yield strength value of 250 MPa.</a:t>
            </a:r>
            <a:endParaRPr lang="tr-TR" sz="2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08520" y="2348880"/>
            <a:ext cx="87444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dirty="0" smtClean="0"/>
              <a:t>c)  </a:t>
            </a:r>
            <a:endParaRPr lang="tr-TR" sz="32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8" y="3348050"/>
            <a:ext cx="7390536" cy="1809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1560" y="2453987"/>
            <a:ext cx="741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smtClean="0"/>
              <a:t>Maximum stress can be achieved at tensile strength value (450 MPa).</a:t>
            </a:r>
            <a:endParaRPr lang="tr-TR" sz="2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08520" y="5027166"/>
            <a:ext cx="87444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dirty="0" smtClean="0"/>
              <a:t>d)  </a:t>
            </a:r>
            <a:endParaRPr lang="tr-TR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5190291"/>
            <a:ext cx="8198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smtClean="0"/>
              <a:t>Point A corresponds to the 345 MPa tensile strength value. This corresponds to 0.06 strain value. </a:t>
            </a:r>
            <a:endParaRPr lang="tr-TR" sz="24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554" y="6036528"/>
            <a:ext cx="5105412" cy="488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15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8" grpId="0"/>
      <p:bldP spid="10" grpId="0"/>
      <p:bldP spid="11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tr-TR" sz="2800" b="1" u="sng" dirty="0" smtClean="0">
                <a:solidFill>
                  <a:schemeClr val="accent1">
                    <a:lumMod val="50000"/>
                  </a:schemeClr>
                </a:solidFill>
              </a:rPr>
              <a:t>TRUE STRESS AND STRAIN</a:t>
            </a:r>
            <a:endParaRPr lang="tr-TR" sz="2800" b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052736"/>
            <a:ext cx="4104456" cy="3322044"/>
          </a:xfrm>
          <a:prstGeom prst="rect">
            <a:avLst/>
          </a:prstGeom>
          <a:noFill/>
          <a:ln w="9525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6" name="5 Dikdörtgen"/>
          <p:cNvSpPr/>
          <p:nvPr/>
        </p:nvSpPr>
        <p:spPr>
          <a:xfrm>
            <a:off x="4283968" y="1052736"/>
            <a:ext cx="4860032" cy="707886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tr-TR" sz="2000" b="1" dirty="0" err="1" smtClean="0"/>
              <a:t>Typical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engineering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stress</a:t>
            </a:r>
            <a:r>
              <a:rPr lang="tr-TR" sz="2000" b="1" dirty="0" smtClean="0"/>
              <a:t>–</a:t>
            </a:r>
            <a:r>
              <a:rPr lang="tr-TR" sz="2000" b="1" dirty="0" err="1" smtClean="0"/>
              <a:t>strain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behavior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to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fracture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point</a:t>
            </a:r>
            <a:endParaRPr lang="tr-TR" sz="2000" b="1" dirty="0"/>
          </a:p>
        </p:txBody>
      </p:sp>
      <p:sp>
        <p:nvSpPr>
          <p:cNvPr id="7" name="6 Dikdörtgen"/>
          <p:cNvSpPr/>
          <p:nvPr/>
        </p:nvSpPr>
        <p:spPr>
          <a:xfrm>
            <a:off x="4355976" y="1772816"/>
            <a:ext cx="47880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decline in the stress necessary to continue deformation past</a:t>
            </a:r>
            <a:r>
              <a:rPr lang="tr-TR" dirty="0" smtClean="0"/>
              <a:t> </a:t>
            </a:r>
            <a:r>
              <a:rPr lang="en-US" dirty="0" smtClean="0"/>
              <a:t>the maximum, point </a:t>
            </a:r>
            <a:r>
              <a:rPr lang="en-US" i="1" dirty="0" smtClean="0"/>
              <a:t>M, seems to indicate that the metal is becoming weaker. This</a:t>
            </a:r>
            <a:r>
              <a:rPr lang="tr-TR" i="1" dirty="0" smtClean="0"/>
              <a:t> </a:t>
            </a:r>
            <a:r>
              <a:rPr lang="en-US" dirty="0" smtClean="0"/>
              <a:t>is not at all the case; as a matter of fact, it is increasing in strength</a:t>
            </a:r>
            <a:r>
              <a:rPr lang="tr-TR" dirty="0" smtClean="0"/>
              <a:t>.</a:t>
            </a:r>
            <a:endParaRPr lang="tr-TR" dirty="0"/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5085184"/>
            <a:ext cx="8477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Dikdörtgen"/>
          <p:cNvSpPr/>
          <p:nvPr/>
        </p:nvSpPr>
        <p:spPr>
          <a:xfrm>
            <a:off x="6012160" y="5229200"/>
            <a:ext cx="1912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 err="1" smtClean="0"/>
              <a:t>engineering</a:t>
            </a:r>
            <a:r>
              <a:rPr lang="tr-TR" b="1" dirty="0" smtClean="0"/>
              <a:t> </a:t>
            </a:r>
            <a:r>
              <a:rPr lang="tr-TR" b="1" dirty="0" err="1" smtClean="0"/>
              <a:t>stress</a:t>
            </a:r>
            <a:endParaRPr lang="tr-TR" dirty="0"/>
          </a:p>
        </p:txBody>
      </p:sp>
      <p:sp>
        <p:nvSpPr>
          <p:cNvPr id="10" name="9 Dikdörtgen"/>
          <p:cNvSpPr/>
          <p:nvPr/>
        </p:nvSpPr>
        <p:spPr>
          <a:xfrm>
            <a:off x="4283968" y="3356992"/>
            <a:ext cx="46085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The </a:t>
            </a:r>
            <a:r>
              <a:rPr lang="en-US" dirty="0" smtClean="0"/>
              <a:t>cross-sectional area is decreasing rapidly within the neck region</a:t>
            </a:r>
            <a:r>
              <a:rPr lang="tr-TR" dirty="0" smtClean="0"/>
              <a:t>. </a:t>
            </a:r>
            <a:endParaRPr lang="en-US" dirty="0" smtClean="0"/>
          </a:p>
          <a:p>
            <a:r>
              <a:rPr lang="en-US" dirty="0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en-US" dirty="0" smtClean="0"/>
              <a:t>stress</a:t>
            </a:r>
            <a:r>
              <a:rPr lang="tr-TR" dirty="0" smtClean="0"/>
              <a:t> </a:t>
            </a:r>
            <a:r>
              <a:rPr lang="en-US" dirty="0" smtClean="0"/>
              <a:t>is </a:t>
            </a:r>
            <a:r>
              <a:rPr lang="tr-TR" dirty="0" err="1" smtClean="0"/>
              <a:t>based</a:t>
            </a:r>
            <a:r>
              <a:rPr lang="tr-TR" dirty="0" smtClean="0"/>
              <a:t> on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en-US" dirty="0" smtClean="0"/>
              <a:t>original </a:t>
            </a:r>
            <a:r>
              <a:rPr lang="en-US" dirty="0" err="1" smtClean="0"/>
              <a:t>crosssectional</a:t>
            </a:r>
            <a:r>
              <a:rPr lang="tr-TR" dirty="0" smtClean="0"/>
              <a:t> </a:t>
            </a:r>
            <a:r>
              <a:rPr lang="en-US" dirty="0" smtClean="0"/>
              <a:t>area before any </a:t>
            </a:r>
            <a:r>
              <a:rPr lang="tr-TR" dirty="0" smtClean="0"/>
              <a:t> d</a:t>
            </a:r>
            <a:r>
              <a:rPr lang="en-US" dirty="0" err="1" smtClean="0"/>
              <a:t>eformation</a:t>
            </a:r>
            <a:r>
              <a:rPr lang="en-US" dirty="0" smtClean="0"/>
              <a:t> and</a:t>
            </a:r>
            <a:r>
              <a:rPr lang="tr-TR" dirty="0" smtClean="0"/>
              <a:t> it </a:t>
            </a:r>
            <a:r>
              <a:rPr lang="en-US" dirty="0" smtClean="0"/>
              <a:t> does not take into account this reduction</a:t>
            </a:r>
            <a:r>
              <a:rPr lang="tr-TR" dirty="0" smtClean="0"/>
              <a:t> </a:t>
            </a:r>
            <a:r>
              <a:rPr lang="en-US" dirty="0" smtClean="0"/>
              <a:t>in area at the neck</a:t>
            </a:r>
            <a:endParaRPr lang="tr-TR" dirty="0"/>
          </a:p>
        </p:txBody>
      </p:sp>
      <p:sp>
        <p:nvSpPr>
          <p:cNvPr id="11" name="10 Dikdörtgen"/>
          <p:cNvSpPr/>
          <p:nvPr/>
        </p:nvSpPr>
        <p:spPr>
          <a:xfrm>
            <a:off x="144016" y="443711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more meaningful to use a true stress–true strain scheme.</a:t>
            </a:r>
            <a:endParaRPr lang="tr-TR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1" y="5085184"/>
            <a:ext cx="1152129" cy="81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1640" y="5085183"/>
            <a:ext cx="1152128" cy="79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Dikdörtgen"/>
          <p:cNvSpPr/>
          <p:nvPr/>
        </p:nvSpPr>
        <p:spPr>
          <a:xfrm>
            <a:off x="144016" y="5951021"/>
            <a:ext cx="81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True</a:t>
            </a:r>
            <a:r>
              <a:rPr lang="tr-TR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stress</a:t>
            </a:r>
            <a:r>
              <a:rPr lang="tr-TR" b="1" dirty="0" smtClean="0">
                <a:solidFill>
                  <a:schemeClr val="accent2">
                    <a:lumMod val="50000"/>
                  </a:schemeClr>
                </a:solidFill>
              </a:rPr>
              <a:t> (</a:t>
            </a:r>
            <a:r>
              <a:rPr lang="el-GR" b="1" dirty="0" smtClean="0">
                <a:solidFill>
                  <a:schemeClr val="accent2">
                    <a:lumMod val="50000"/>
                  </a:schemeClr>
                </a:solidFill>
              </a:rPr>
              <a:t>σ</a:t>
            </a:r>
            <a:r>
              <a:rPr lang="tr-TR" b="1" baseline="-25000" dirty="0" smtClean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tr-TR" b="1" dirty="0" smtClean="0">
                <a:solidFill>
                  <a:schemeClr val="accent2">
                    <a:lumMod val="50000"/>
                  </a:schemeClr>
                </a:solidFill>
              </a:rPr>
              <a:t>) 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is defined as the load F divided by the instantaneous cross-sectional area</a:t>
            </a:r>
            <a:r>
              <a:rPr lang="tr-TR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en-US" b="1" baseline="-25000" dirty="0" smtClean="0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 over which deformation is occurring</a:t>
            </a:r>
            <a:r>
              <a:rPr lang="tr-TR" b="1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tr-TR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14 Dikdörtgen"/>
          <p:cNvSpPr/>
          <p:nvPr/>
        </p:nvSpPr>
        <p:spPr>
          <a:xfrm>
            <a:off x="2555776" y="5157192"/>
            <a:ext cx="1728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 smtClean="0">
                <a:solidFill>
                  <a:schemeClr val="accent2">
                    <a:lumMod val="50000"/>
                  </a:schemeClr>
                </a:solidFill>
              </a:rPr>
              <a:t>ε</a:t>
            </a:r>
            <a:r>
              <a:rPr lang="tr-TR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tr-TR" b="1" baseline="-25000" dirty="0" smtClean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tr-TR" b="1" dirty="0" smtClean="0">
                <a:solidFill>
                  <a:schemeClr val="accent2">
                    <a:lumMod val="50000"/>
                  </a:schemeClr>
                </a:solidFill>
              </a:rPr>
              <a:t> : </a:t>
            </a:r>
            <a:r>
              <a:rPr lang="tr-TR" b="1" dirty="0" err="1" smtClean="0">
                <a:solidFill>
                  <a:schemeClr val="accent2">
                    <a:lumMod val="50000"/>
                  </a:schemeClr>
                </a:solidFill>
              </a:rPr>
              <a:t>true</a:t>
            </a:r>
            <a:r>
              <a:rPr lang="tr-TR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tr-TR" b="1" dirty="0" err="1" smtClean="0">
                <a:solidFill>
                  <a:schemeClr val="accent2">
                    <a:lumMod val="50000"/>
                  </a:schemeClr>
                </a:solidFill>
              </a:rPr>
              <a:t>strain</a:t>
            </a:r>
            <a:endParaRPr lang="tr-TR" b="1" dirty="0" smtClean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tr-TR" sz="2800" b="1" u="sng" dirty="0" smtClean="0">
                <a:solidFill>
                  <a:schemeClr val="accent1">
                    <a:lumMod val="50000"/>
                  </a:schemeClr>
                </a:solidFill>
              </a:rPr>
              <a:t>TRUE STRESS AND STRAIN</a:t>
            </a:r>
            <a:endParaRPr lang="tr-TR" sz="2800" b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15 Dikdörtgen"/>
          <p:cNvSpPr/>
          <p:nvPr/>
        </p:nvSpPr>
        <p:spPr>
          <a:xfrm>
            <a:off x="251520" y="1484784"/>
            <a:ext cx="69847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/>
              <a:t>true and engineering stress and strain are related according to</a:t>
            </a:r>
            <a:endParaRPr lang="tr-TR" sz="2000" b="1" i="1" dirty="0"/>
          </a:p>
        </p:txBody>
      </p:sp>
      <p:sp>
        <p:nvSpPr>
          <p:cNvPr id="17" name="16 Dikdörtgen"/>
          <p:cNvSpPr/>
          <p:nvPr/>
        </p:nvSpPr>
        <p:spPr>
          <a:xfrm>
            <a:off x="251520" y="908720"/>
            <a:ext cx="70567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If no volume change occurs during deformation—that is, if</a:t>
            </a:r>
            <a:endParaRPr lang="tr-TR" sz="2000" dirty="0"/>
          </a:p>
        </p:txBody>
      </p:sp>
      <p:sp>
        <p:nvSpPr>
          <p:cNvPr id="18" name="17 Dikdörtgen"/>
          <p:cNvSpPr/>
          <p:nvPr/>
        </p:nvSpPr>
        <p:spPr>
          <a:xfrm>
            <a:off x="4716016" y="4365104"/>
            <a:ext cx="4283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A </a:t>
            </a:r>
            <a:r>
              <a:rPr lang="tr-TR" dirty="0" err="1" smtClean="0"/>
              <a:t>comparison</a:t>
            </a:r>
            <a:r>
              <a:rPr lang="tr-TR" dirty="0" smtClean="0"/>
              <a:t> of </a:t>
            </a:r>
            <a:r>
              <a:rPr lang="tr-TR" dirty="0" err="1" smtClean="0"/>
              <a:t>typical</a:t>
            </a:r>
            <a:r>
              <a:rPr lang="tr-TR" dirty="0" smtClean="0"/>
              <a:t> tensile </a:t>
            </a:r>
            <a:r>
              <a:rPr lang="tr-TR" dirty="0" err="1" smtClean="0"/>
              <a:t>engineering</a:t>
            </a:r>
            <a:r>
              <a:rPr lang="tr-TR" dirty="0" smtClean="0"/>
              <a:t> </a:t>
            </a:r>
            <a:r>
              <a:rPr lang="tr-TR" dirty="0" err="1" smtClean="0"/>
              <a:t>stress</a:t>
            </a:r>
            <a:r>
              <a:rPr lang="tr-TR" dirty="0" smtClean="0"/>
              <a:t>–</a:t>
            </a:r>
            <a:r>
              <a:rPr lang="tr-TR" dirty="0" err="1" smtClean="0"/>
              <a:t>strain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true</a:t>
            </a:r>
            <a:r>
              <a:rPr lang="tr-TR" dirty="0" smtClean="0"/>
              <a:t> </a:t>
            </a:r>
            <a:r>
              <a:rPr lang="tr-TR" dirty="0" err="1" smtClean="0"/>
              <a:t>stress</a:t>
            </a:r>
            <a:r>
              <a:rPr lang="tr-TR" dirty="0" smtClean="0"/>
              <a:t>–</a:t>
            </a:r>
            <a:r>
              <a:rPr lang="tr-TR" dirty="0" err="1" smtClean="0"/>
              <a:t>strain</a:t>
            </a:r>
            <a:r>
              <a:rPr lang="tr-TR" dirty="0" smtClean="0"/>
              <a:t> </a:t>
            </a:r>
            <a:r>
              <a:rPr lang="tr-TR" dirty="0" err="1" smtClean="0"/>
              <a:t>behaviors</a:t>
            </a:r>
            <a:r>
              <a:rPr lang="tr-TR" dirty="0" smtClean="0"/>
              <a:t>. </a:t>
            </a:r>
            <a:r>
              <a:rPr lang="tr-TR" dirty="0" err="1" smtClean="0"/>
              <a:t>Necking</a:t>
            </a:r>
            <a:r>
              <a:rPr lang="tr-TR" dirty="0" smtClean="0"/>
              <a:t> </a:t>
            </a:r>
            <a:r>
              <a:rPr lang="en-US" dirty="0" smtClean="0"/>
              <a:t>begins at point </a:t>
            </a:r>
            <a:r>
              <a:rPr lang="en-US" i="1" dirty="0" smtClean="0"/>
              <a:t>M on the engineering</a:t>
            </a:r>
          </a:p>
          <a:p>
            <a:r>
              <a:rPr lang="en-US" dirty="0" smtClean="0"/>
              <a:t>curve, which corresponds to </a:t>
            </a:r>
            <a:r>
              <a:rPr lang="en-US" i="1" dirty="0" smtClean="0"/>
              <a:t>M</a:t>
            </a:r>
            <a:r>
              <a:rPr lang="tr-TR" i="1" dirty="0" smtClean="0"/>
              <a:t>‘ </a:t>
            </a:r>
            <a:r>
              <a:rPr lang="en-US" i="1" dirty="0" smtClean="0"/>
              <a:t>on the</a:t>
            </a:r>
            <a:r>
              <a:rPr lang="tr-TR" i="1" dirty="0" smtClean="0"/>
              <a:t> </a:t>
            </a:r>
            <a:r>
              <a:rPr lang="en-US" dirty="0" smtClean="0"/>
              <a:t>true curve. The “corrected” true</a:t>
            </a:r>
            <a:r>
              <a:rPr lang="tr-TR" dirty="0" smtClean="0"/>
              <a:t> </a:t>
            </a:r>
            <a:r>
              <a:rPr lang="en-US" dirty="0" smtClean="0"/>
              <a:t>stress–strain curve takes into account</a:t>
            </a:r>
            <a:r>
              <a:rPr lang="tr-TR" dirty="0" smtClean="0"/>
              <a:t> </a:t>
            </a:r>
            <a:r>
              <a:rPr lang="en-US" dirty="0" smtClean="0"/>
              <a:t>the complex stress state within the</a:t>
            </a:r>
            <a:r>
              <a:rPr lang="tr-TR" dirty="0" smtClean="0"/>
              <a:t> </a:t>
            </a:r>
            <a:r>
              <a:rPr lang="tr-TR" dirty="0" err="1" smtClean="0"/>
              <a:t>neck</a:t>
            </a:r>
            <a:r>
              <a:rPr lang="tr-TR" dirty="0" smtClean="0"/>
              <a:t> </a:t>
            </a:r>
            <a:r>
              <a:rPr lang="tr-TR" dirty="0" err="1" smtClean="0"/>
              <a:t>region</a:t>
            </a:r>
            <a:r>
              <a:rPr lang="tr-TR" dirty="0" smtClean="0"/>
              <a:t>.</a:t>
            </a:r>
            <a:endParaRPr lang="tr-TR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621253"/>
            <a:ext cx="4608512" cy="306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1871" y="908720"/>
            <a:ext cx="11144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1916832"/>
            <a:ext cx="2274606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9831" y="1988840"/>
            <a:ext cx="2069283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22 Dikdörtgen"/>
          <p:cNvSpPr/>
          <p:nvPr/>
        </p:nvSpPr>
        <p:spPr>
          <a:xfrm>
            <a:off x="35496" y="2886035"/>
            <a:ext cx="5688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tr-TR" sz="1600" dirty="0" smtClean="0"/>
              <a:t> </a:t>
            </a:r>
            <a:r>
              <a:rPr lang="en-US" sz="1600" dirty="0" smtClean="0"/>
              <a:t>valid only to the onset of necking; beyond this point</a:t>
            </a:r>
            <a:r>
              <a:rPr lang="tr-TR" sz="1600" dirty="0" smtClean="0"/>
              <a:t> </a:t>
            </a:r>
            <a:r>
              <a:rPr lang="en-US" sz="1600" dirty="0" smtClean="0"/>
              <a:t>true stress and strain should be</a:t>
            </a:r>
            <a:r>
              <a:rPr lang="tr-TR" sz="1600" dirty="0" smtClean="0"/>
              <a:t> c</a:t>
            </a:r>
            <a:r>
              <a:rPr lang="en-US" sz="1600" dirty="0" err="1" smtClean="0"/>
              <a:t>omputed</a:t>
            </a:r>
            <a:r>
              <a:rPr lang="en-US" sz="1600" dirty="0" smtClean="0"/>
              <a:t> from actual load, cross-sectional area,</a:t>
            </a:r>
            <a:r>
              <a:rPr lang="tr-TR" sz="1600" dirty="0" smtClean="0"/>
              <a:t> </a:t>
            </a:r>
            <a:r>
              <a:rPr lang="tr-TR" sz="1600" dirty="0" err="1" smtClean="0"/>
              <a:t>and</a:t>
            </a:r>
            <a:r>
              <a:rPr lang="tr-TR" sz="1600" dirty="0" smtClean="0"/>
              <a:t> </a:t>
            </a:r>
            <a:r>
              <a:rPr lang="tr-TR" sz="1600" dirty="0" err="1" smtClean="0"/>
              <a:t>gauge</a:t>
            </a:r>
            <a:r>
              <a:rPr lang="tr-TR" sz="1600" dirty="0" smtClean="0"/>
              <a:t> </a:t>
            </a:r>
            <a:r>
              <a:rPr lang="tr-TR" sz="1600" dirty="0" err="1" smtClean="0"/>
              <a:t>length</a:t>
            </a:r>
            <a:r>
              <a:rPr lang="tr-TR" sz="1600" dirty="0" smtClean="0"/>
              <a:t> </a:t>
            </a:r>
            <a:r>
              <a:rPr lang="tr-TR" sz="1600" dirty="0" err="1" smtClean="0"/>
              <a:t>measurements</a:t>
            </a:r>
            <a:r>
              <a:rPr lang="tr-TR" sz="1600" dirty="0" smtClean="0"/>
              <a:t>.</a:t>
            </a:r>
            <a:endParaRPr lang="tr-T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957" y="1844824"/>
            <a:ext cx="18954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118" y="2996952"/>
            <a:ext cx="1522274" cy="67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25786" y="3645024"/>
            <a:ext cx="2831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/>
              <a:t>K, n constants</a:t>
            </a:r>
          </a:p>
          <a:p>
            <a:pPr algn="ctr"/>
            <a:r>
              <a:rPr lang="tr-TR" dirty="0" smtClean="0"/>
              <a:t>n </a:t>
            </a:r>
            <a:r>
              <a:rPr lang="tr-TR" dirty="0" smtClean="0"/>
              <a:t>strain hardening exponent</a:t>
            </a:r>
            <a:endParaRPr lang="tr-T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292302"/>
            <a:ext cx="630555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2">
                    <a:lumMod val="50000"/>
                  </a:schemeClr>
                </a:solidFill>
              </a:rPr>
              <a:t>ELASTIC RECOVERY AFTER PLASTIC DEFORMATION</a:t>
            </a:r>
            <a:endParaRPr lang="tr-TR" sz="2800" b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10 Dikdörtgen"/>
          <p:cNvSpPr/>
          <p:nvPr/>
        </p:nvSpPr>
        <p:spPr>
          <a:xfrm>
            <a:off x="251520" y="980728"/>
            <a:ext cx="8892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/>
              <a:t>Upon release of the load during the course of a stress–strain test, some fraction of</a:t>
            </a:r>
            <a:r>
              <a:rPr lang="tr-TR" sz="2000" b="1" i="1" dirty="0" smtClean="0"/>
              <a:t> </a:t>
            </a:r>
            <a:r>
              <a:rPr lang="en-US" sz="2000" b="1" i="1" dirty="0" smtClean="0"/>
              <a:t>the total deformation is recovered as elastic strain</a:t>
            </a:r>
            <a:endParaRPr lang="tr-TR" sz="2000" b="1" i="1" dirty="0"/>
          </a:p>
        </p:txBody>
      </p:sp>
      <p:sp>
        <p:nvSpPr>
          <p:cNvPr id="12" name="11 Dikdörtgen"/>
          <p:cNvSpPr/>
          <p:nvPr/>
        </p:nvSpPr>
        <p:spPr>
          <a:xfrm>
            <a:off x="4752528" y="2636912"/>
            <a:ext cx="4355976" cy="2952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tr-TR" dirty="0" smtClean="0"/>
          </a:p>
          <a:p>
            <a:r>
              <a:rPr lang="tr-TR" dirty="0" smtClean="0"/>
              <a:t>In plastic deformation region, relasing loading (D)=&gt; </a:t>
            </a:r>
            <a:r>
              <a:rPr lang="en-US" dirty="0" smtClean="0"/>
              <a:t>the curve traces a near straight-line path from the point of unloading (point D),virtually identical or parallel to the modulus of elasticity</a:t>
            </a:r>
            <a:r>
              <a:rPr lang="tr-TR" dirty="0" smtClean="0"/>
              <a:t> </a:t>
            </a:r>
            <a:r>
              <a:rPr lang="en-US" dirty="0" smtClean="0"/>
              <a:t>curve.</a:t>
            </a:r>
            <a:endParaRPr lang="tr-TR" dirty="0" smtClean="0"/>
          </a:p>
          <a:p>
            <a:endParaRPr lang="tr-TR" dirty="0" smtClean="0"/>
          </a:p>
          <a:p>
            <a:r>
              <a:rPr lang="en-US" dirty="0" smtClean="0"/>
              <a:t>If the load is reapplied, the curve will traverse essentially the same linear portion</a:t>
            </a:r>
          </a:p>
          <a:p>
            <a:r>
              <a:rPr lang="en-US" dirty="0" smtClean="0"/>
              <a:t>in the direction opposite to unloading</a:t>
            </a:r>
            <a:r>
              <a:rPr lang="tr-TR" dirty="0" smtClean="0"/>
              <a:t>.</a:t>
            </a:r>
            <a:endParaRPr lang="tr-TR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44824"/>
            <a:ext cx="4392488" cy="481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116632"/>
            <a:ext cx="9144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CONCEPTS OF STRESS AND STRAIN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179512" y="692696"/>
            <a:ext cx="4046364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Stress: </a:t>
            </a:r>
            <a:r>
              <a:rPr lang="en-US" sz="2000" b="1" dirty="0"/>
              <a:t>Pressure due to applied load</a:t>
            </a:r>
            <a:r>
              <a:rPr lang="en-US" sz="2000" dirty="0"/>
              <a:t>.</a:t>
            </a:r>
          </a:p>
        </p:txBody>
      </p:sp>
      <p:sp>
        <p:nvSpPr>
          <p:cNvPr id="8" name="Dikdörtgen 7"/>
          <p:cNvSpPr/>
          <p:nvPr/>
        </p:nvSpPr>
        <p:spPr>
          <a:xfrm>
            <a:off x="4255602" y="692726"/>
            <a:ext cx="4680520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Strain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en-US" sz="2000" b="1" dirty="0"/>
              <a:t>response of the material to stress </a:t>
            </a:r>
            <a:endParaRPr lang="tr-TR" sz="2000" b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9" y="1769343"/>
            <a:ext cx="202882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ikdörtgen 1"/>
          <p:cNvSpPr/>
          <p:nvPr/>
        </p:nvSpPr>
        <p:spPr>
          <a:xfrm>
            <a:off x="179512" y="4904467"/>
            <a:ext cx="194421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how a</a:t>
            </a:r>
            <a:r>
              <a:rPr lang="tr-TR" sz="1400" dirty="0" smtClean="0"/>
              <a:t> </a:t>
            </a:r>
            <a:r>
              <a:rPr lang="en-US" sz="1400" dirty="0" smtClean="0"/>
              <a:t>tensile </a:t>
            </a:r>
            <a:r>
              <a:rPr lang="en-US" sz="1400" dirty="0"/>
              <a:t>load </a:t>
            </a:r>
            <a:r>
              <a:rPr lang="en-US" sz="1400" dirty="0" smtClean="0"/>
              <a:t>produces</a:t>
            </a:r>
            <a:r>
              <a:rPr lang="tr-TR" sz="1400" dirty="0" smtClean="0"/>
              <a:t> </a:t>
            </a:r>
            <a:r>
              <a:rPr lang="en-US" sz="1400" dirty="0" smtClean="0"/>
              <a:t>an </a:t>
            </a:r>
            <a:r>
              <a:rPr lang="en-US" sz="1400" dirty="0"/>
              <a:t>elongation </a:t>
            </a:r>
            <a:r>
              <a:rPr lang="en-US" sz="1400" dirty="0" smtClean="0"/>
              <a:t>and</a:t>
            </a:r>
            <a:r>
              <a:rPr lang="tr-TR" sz="1400" dirty="0" smtClean="0"/>
              <a:t> </a:t>
            </a:r>
            <a:r>
              <a:rPr lang="en-US" sz="1400" dirty="0" smtClean="0"/>
              <a:t>positive </a:t>
            </a:r>
            <a:r>
              <a:rPr lang="en-US" sz="1400" dirty="0"/>
              <a:t>linear </a:t>
            </a:r>
            <a:r>
              <a:rPr lang="en-US" sz="1400" dirty="0" smtClean="0"/>
              <a:t>strain.</a:t>
            </a:r>
            <a:r>
              <a:rPr lang="tr-TR" sz="1400" dirty="0" smtClean="0"/>
              <a:t> </a:t>
            </a:r>
            <a:r>
              <a:rPr lang="en-US" sz="1400" dirty="0" smtClean="0"/>
              <a:t>Dashed lines</a:t>
            </a:r>
            <a:r>
              <a:rPr lang="tr-TR" sz="1400" dirty="0" smtClean="0"/>
              <a:t> </a:t>
            </a:r>
            <a:r>
              <a:rPr lang="en-US" sz="1400" dirty="0" smtClean="0"/>
              <a:t>represent </a:t>
            </a:r>
            <a:r>
              <a:rPr lang="en-US" sz="1400" dirty="0"/>
              <a:t>the </a:t>
            </a:r>
            <a:r>
              <a:rPr lang="en-US" sz="1400" dirty="0" smtClean="0"/>
              <a:t>shape</a:t>
            </a:r>
            <a:r>
              <a:rPr lang="tr-TR" sz="1400" dirty="0" smtClean="0"/>
              <a:t> </a:t>
            </a:r>
            <a:r>
              <a:rPr lang="en-US" sz="1400" dirty="0" smtClean="0"/>
              <a:t>before deformation;</a:t>
            </a:r>
            <a:r>
              <a:rPr lang="tr-TR" sz="1400" dirty="0" smtClean="0"/>
              <a:t> </a:t>
            </a:r>
            <a:r>
              <a:rPr lang="en-US" sz="1400" dirty="0" smtClean="0"/>
              <a:t>solid </a:t>
            </a:r>
            <a:r>
              <a:rPr lang="en-US" sz="1400" dirty="0"/>
              <a:t>lines, </a:t>
            </a:r>
            <a:r>
              <a:rPr lang="en-US" sz="1400" dirty="0" smtClean="0"/>
              <a:t>after</a:t>
            </a:r>
            <a:r>
              <a:rPr lang="tr-TR" sz="1400" dirty="0" smtClean="0"/>
              <a:t> </a:t>
            </a:r>
            <a:r>
              <a:rPr lang="en-US" sz="1400" dirty="0" smtClean="0"/>
              <a:t>deformation</a:t>
            </a:r>
            <a:r>
              <a:rPr lang="en-US" sz="1400" dirty="0"/>
              <a:t>.</a:t>
            </a:r>
          </a:p>
        </p:txBody>
      </p:sp>
      <p:sp>
        <p:nvSpPr>
          <p:cNvPr id="3" name="Dikdörtgen 2"/>
          <p:cNvSpPr/>
          <p:nvPr/>
        </p:nvSpPr>
        <p:spPr>
          <a:xfrm>
            <a:off x="71002" y="1092836"/>
            <a:ext cx="8533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Schematic</a:t>
            </a:r>
            <a:r>
              <a:rPr lang="tr-TR" b="1" i="1" dirty="0" smtClean="0"/>
              <a:t> </a:t>
            </a:r>
            <a:r>
              <a:rPr lang="en-US" b="1" i="1" dirty="0" smtClean="0"/>
              <a:t>illustration of </a:t>
            </a:r>
            <a:r>
              <a:rPr lang="tr-TR" b="1" i="1" dirty="0" smtClean="0"/>
              <a:t> </a:t>
            </a:r>
            <a:r>
              <a:rPr lang="en-US" b="1" i="1" dirty="0" smtClean="0"/>
              <a:t>different kinds of stresses &amp; responded strains</a:t>
            </a:r>
            <a:endParaRPr lang="en-US" b="1" i="1" dirty="0"/>
          </a:p>
        </p:txBody>
      </p:sp>
      <p:sp>
        <p:nvSpPr>
          <p:cNvPr id="7" name="Metin kutusu 6"/>
          <p:cNvSpPr txBox="1"/>
          <p:nvPr/>
        </p:nvSpPr>
        <p:spPr>
          <a:xfrm>
            <a:off x="755576" y="1556791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TENSILE</a:t>
            </a:r>
            <a:endParaRPr lang="en-US" b="1" dirty="0"/>
          </a:p>
        </p:txBody>
      </p:sp>
      <p:cxnSp>
        <p:nvCxnSpPr>
          <p:cNvPr id="10" name="Düz Bağlayıcı 9"/>
          <p:cNvCxnSpPr/>
          <p:nvPr/>
        </p:nvCxnSpPr>
        <p:spPr>
          <a:xfrm>
            <a:off x="2123728" y="1462168"/>
            <a:ext cx="0" cy="5207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377" y="1906691"/>
            <a:ext cx="18002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Metin kutusu 13"/>
          <p:cNvSpPr txBox="1"/>
          <p:nvPr/>
        </p:nvSpPr>
        <p:spPr>
          <a:xfrm>
            <a:off x="2483768" y="1584677"/>
            <a:ext cx="161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COMPRESS</a:t>
            </a:r>
            <a:r>
              <a:rPr lang="tr-TR" b="1" dirty="0" smtClean="0"/>
              <a:t>I</a:t>
            </a:r>
            <a:r>
              <a:rPr lang="en-US" b="1" dirty="0" smtClean="0"/>
              <a:t>VE </a:t>
            </a:r>
            <a:endParaRPr lang="en-US" b="1" dirty="0"/>
          </a:p>
        </p:txBody>
      </p:sp>
      <p:sp>
        <p:nvSpPr>
          <p:cNvPr id="11" name="Dikdörtgen 10"/>
          <p:cNvSpPr/>
          <p:nvPr/>
        </p:nvSpPr>
        <p:spPr>
          <a:xfrm>
            <a:off x="2455376" y="4904467"/>
            <a:ext cx="17704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how a</a:t>
            </a:r>
          </a:p>
          <a:p>
            <a:r>
              <a:rPr lang="en-US" sz="1400" dirty="0"/>
              <a:t>compressive load</a:t>
            </a:r>
          </a:p>
          <a:p>
            <a:r>
              <a:rPr lang="en-US" sz="1400" dirty="0"/>
              <a:t>produces contraction</a:t>
            </a:r>
          </a:p>
          <a:p>
            <a:r>
              <a:rPr lang="en-US" sz="1400" dirty="0"/>
              <a:t>and a negative linear</a:t>
            </a:r>
          </a:p>
          <a:p>
            <a:r>
              <a:rPr lang="en-US" sz="1400" dirty="0"/>
              <a:t>strain.</a:t>
            </a:r>
          </a:p>
        </p:txBody>
      </p:sp>
      <p:cxnSp>
        <p:nvCxnSpPr>
          <p:cNvPr id="16" name="Düz Bağlayıcı 15"/>
          <p:cNvCxnSpPr/>
          <p:nvPr/>
        </p:nvCxnSpPr>
        <p:spPr>
          <a:xfrm>
            <a:off x="4355976" y="1462168"/>
            <a:ext cx="0" cy="5207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97471"/>
            <a:ext cx="1842233" cy="192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Metin kutusu 17"/>
          <p:cNvSpPr txBox="1"/>
          <p:nvPr/>
        </p:nvSpPr>
        <p:spPr>
          <a:xfrm>
            <a:off x="5262224" y="1628800"/>
            <a:ext cx="1037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SHEAR</a:t>
            </a:r>
            <a:endParaRPr lang="en-US" b="1" dirty="0"/>
          </a:p>
        </p:txBody>
      </p:sp>
      <p:sp>
        <p:nvSpPr>
          <p:cNvPr id="12" name="Dikdörtgen 11"/>
          <p:cNvSpPr/>
          <p:nvPr/>
        </p:nvSpPr>
        <p:spPr>
          <a:xfrm>
            <a:off x="4569728" y="4828356"/>
            <a:ext cx="18730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shear </a:t>
            </a:r>
            <a:r>
              <a:rPr lang="en-US" sz="1400" dirty="0" smtClean="0"/>
              <a:t>strain</a:t>
            </a:r>
            <a:r>
              <a:rPr lang="tr-TR" sz="1400" dirty="0" smtClean="0"/>
              <a:t> </a:t>
            </a:r>
            <a:r>
              <a:rPr lang="en-US" sz="1400" i="1" dirty="0" smtClean="0"/>
              <a:t>ɣ</a:t>
            </a:r>
            <a:r>
              <a:rPr lang="en-US" sz="1400" dirty="0" smtClean="0"/>
              <a:t> </a:t>
            </a:r>
            <a:r>
              <a:rPr lang="en-US" sz="1400" dirty="0"/>
              <a:t>, </a:t>
            </a:r>
            <a:r>
              <a:rPr lang="en-US" sz="1400" dirty="0" smtClean="0"/>
              <a:t>where</a:t>
            </a:r>
            <a:endParaRPr lang="en-US" sz="1400" dirty="0"/>
          </a:p>
          <a:p>
            <a:r>
              <a:rPr lang="en-US" sz="1400" i="1" dirty="0" smtClean="0"/>
              <a:t>ɣ</a:t>
            </a:r>
            <a:r>
              <a:rPr lang="tr-TR" sz="1400" i="1" dirty="0" smtClean="0"/>
              <a:t>=</a:t>
            </a:r>
            <a:r>
              <a:rPr lang="en-US" sz="1400" dirty="0" smtClean="0"/>
              <a:t> </a:t>
            </a:r>
            <a:r>
              <a:rPr lang="en-US" sz="1400" i="1" dirty="0" smtClean="0"/>
              <a:t>tan</a:t>
            </a:r>
            <a:r>
              <a:rPr lang="tr-TR" sz="1400" i="1" dirty="0" smtClean="0"/>
              <a:t> </a:t>
            </a:r>
            <a:r>
              <a:rPr lang="en-US" sz="1400" i="1" dirty="0" smtClean="0"/>
              <a:t>Ɵ</a:t>
            </a:r>
            <a:endParaRPr lang="en-US" sz="1400" i="1" dirty="0"/>
          </a:p>
        </p:txBody>
      </p:sp>
      <p:cxnSp>
        <p:nvCxnSpPr>
          <p:cNvPr id="20" name="Düz Bağlayıcı 19"/>
          <p:cNvCxnSpPr/>
          <p:nvPr/>
        </p:nvCxnSpPr>
        <p:spPr>
          <a:xfrm>
            <a:off x="6516216" y="1462168"/>
            <a:ext cx="0" cy="5207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58173"/>
            <a:ext cx="2463168" cy="193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Dikdörtgen 12"/>
          <p:cNvSpPr/>
          <p:nvPr/>
        </p:nvSpPr>
        <p:spPr>
          <a:xfrm>
            <a:off x="6765392" y="4869160"/>
            <a:ext cx="198307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torsional</a:t>
            </a:r>
          </a:p>
          <a:p>
            <a:r>
              <a:rPr lang="en-US" sz="1400" dirty="0"/>
              <a:t>deformation (i.e.,</a:t>
            </a:r>
          </a:p>
          <a:p>
            <a:r>
              <a:rPr lang="en-US" sz="1400" dirty="0"/>
              <a:t>angle of </a:t>
            </a:r>
            <a:r>
              <a:rPr lang="en-US" sz="1400" dirty="0" smtClean="0"/>
              <a:t>twist</a:t>
            </a:r>
            <a:r>
              <a:rPr lang="tr-TR" sz="1400" dirty="0" smtClean="0"/>
              <a:t> </a:t>
            </a:r>
            <a:r>
              <a:rPr lang="en-US" sz="1400" dirty="0" smtClean="0"/>
              <a:t>Ø </a:t>
            </a:r>
            <a:r>
              <a:rPr lang="en-US" sz="1400" dirty="0"/>
              <a:t>)</a:t>
            </a:r>
          </a:p>
          <a:p>
            <a:r>
              <a:rPr lang="en-US" sz="1400" dirty="0"/>
              <a:t>produced by an</a:t>
            </a:r>
          </a:p>
          <a:p>
            <a:r>
              <a:rPr lang="en-US" sz="1400" dirty="0"/>
              <a:t>applied torque </a:t>
            </a:r>
            <a:r>
              <a:rPr lang="en-US" sz="1400" i="1" dirty="0"/>
              <a:t>T</a:t>
            </a:r>
            <a:r>
              <a:rPr lang="en-US" sz="1400" dirty="0"/>
              <a:t>.</a:t>
            </a:r>
          </a:p>
        </p:txBody>
      </p:sp>
      <p:sp>
        <p:nvSpPr>
          <p:cNvPr id="15" name="Dikdörtgen 14"/>
          <p:cNvSpPr/>
          <p:nvPr/>
        </p:nvSpPr>
        <p:spPr>
          <a:xfrm>
            <a:off x="7253328" y="1562625"/>
            <a:ext cx="1053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TORS</a:t>
            </a:r>
            <a:r>
              <a:rPr lang="tr-TR" b="1" dirty="0" smtClean="0"/>
              <a:t>I</a:t>
            </a:r>
            <a:r>
              <a:rPr lang="en-US" b="1" dirty="0" smtClean="0"/>
              <a:t>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2790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27384"/>
            <a:ext cx="8229600" cy="2808312"/>
          </a:xfrm>
        </p:spPr>
        <p:txBody>
          <a:bodyPr>
            <a:noAutofit/>
          </a:bodyPr>
          <a:lstStyle/>
          <a:p>
            <a:pPr algn="l"/>
            <a:r>
              <a:rPr lang="tr-TR" sz="3200" b="1" dirty="0" smtClean="0">
                <a:solidFill>
                  <a:srgbClr val="FF0000"/>
                </a:solidFill>
              </a:rPr>
              <a:t>Problem:</a:t>
            </a:r>
            <a:r>
              <a:rPr lang="tr-TR" sz="2400" dirty="0" smtClean="0"/>
              <a:t> </a:t>
            </a:r>
            <a:r>
              <a:rPr lang="en-US" sz="2400" dirty="0"/>
              <a:t>A cylindrical specimen of steel having an original diameter of 12.8 mm </a:t>
            </a:r>
            <a:r>
              <a:rPr lang="en-US" sz="2400" dirty="0" smtClean="0"/>
              <a:t>is </a:t>
            </a:r>
            <a:r>
              <a:rPr lang="en-US" sz="2400" dirty="0"/>
              <a:t>tensile-tested to fracture and found to have an engineering </a:t>
            </a:r>
            <a:r>
              <a:rPr lang="en-US" sz="2400" dirty="0" smtClean="0"/>
              <a:t>fracture</a:t>
            </a:r>
            <a:r>
              <a:rPr lang="tr-TR" sz="2400" dirty="0" smtClean="0"/>
              <a:t> </a:t>
            </a:r>
            <a:r>
              <a:rPr lang="en-US" sz="2400" dirty="0" smtClean="0"/>
              <a:t>strength </a:t>
            </a:r>
            <a:r>
              <a:rPr lang="en-US" sz="2400" dirty="0"/>
              <a:t>of 460 </a:t>
            </a:r>
            <a:r>
              <a:rPr lang="en-US" sz="2400" dirty="0" smtClean="0"/>
              <a:t>MPa</a:t>
            </a:r>
            <a:r>
              <a:rPr lang="tr-TR" sz="2400" dirty="0" smtClean="0"/>
              <a:t>. </a:t>
            </a:r>
            <a:r>
              <a:rPr lang="en-US" sz="2400" dirty="0" smtClean="0"/>
              <a:t>If </a:t>
            </a:r>
            <a:r>
              <a:rPr lang="en-US" sz="2400" dirty="0"/>
              <a:t>its cross-sectional diameter at </a:t>
            </a:r>
            <a:r>
              <a:rPr lang="en-US" sz="2400" dirty="0" smtClean="0"/>
              <a:t>fracture</a:t>
            </a:r>
            <a:r>
              <a:rPr lang="tr-TR" sz="2400" dirty="0" smtClean="0"/>
              <a:t> </a:t>
            </a:r>
            <a:r>
              <a:rPr lang="nl-NL" sz="2400" dirty="0" smtClean="0"/>
              <a:t>is </a:t>
            </a:r>
            <a:r>
              <a:rPr lang="nl-NL" sz="2400" dirty="0"/>
              <a:t>10.7 </a:t>
            </a:r>
            <a:r>
              <a:rPr lang="nl-NL" sz="2400" dirty="0" smtClean="0"/>
              <a:t>mm, </a:t>
            </a:r>
            <a:r>
              <a:rPr lang="nl-NL" sz="2400" dirty="0"/>
              <a:t>determine</a:t>
            </a:r>
            <a:r>
              <a:rPr lang="nl-NL" sz="2400" dirty="0" smtClean="0"/>
              <a:t>:</a:t>
            </a:r>
            <a:r>
              <a:rPr lang="tr-TR" sz="2400" dirty="0" smtClean="0"/>
              <a:t/>
            </a:r>
            <a:br>
              <a:rPr lang="tr-TR" sz="2400" dirty="0" smtClean="0"/>
            </a:br>
            <a:r>
              <a:rPr lang="en-US" sz="2400" b="1" dirty="0" smtClean="0"/>
              <a:t>(</a:t>
            </a:r>
            <a:r>
              <a:rPr lang="en-US" sz="2400" b="1" dirty="0"/>
              <a:t>a) </a:t>
            </a:r>
            <a:r>
              <a:rPr lang="en-US" sz="2400" dirty="0"/>
              <a:t>The ductility in terms of percent reduction in </a:t>
            </a:r>
            <a:r>
              <a:rPr lang="en-US" sz="2400" dirty="0" smtClean="0"/>
              <a:t>area</a:t>
            </a:r>
            <a:r>
              <a:rPr lang="tr-TR" sz="2400" dirty="0" smtClean="0"/>
              <a:t>,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/>
              <a:t>(b) </a:t>
            </a:r>
            <a:r>
              <a:rPr lang="en-US" sz="2400" dirty="0"/>
              <a:t>The true stress at </a:t>
            </a:r>
            <a:r>
              <a:rPr lang="en-US" sz="2400" dirty="0" smtClean="0"/>
              <a:t>fracture</a:t>
            </a:r>
            <a:r>
              <a:rPr lang="tr-TR" sz="2400" dirty="0" smtClean="0"/>
              <a:t>.</a:t>
            </a:r>
            <a:endParaRPr lang="tr-TR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924944"/>
            <a:ext cx="587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 smtClean="0"/>
              <a:t>(a)</a:t>
            </a:r>
            <a:endParaRPr lang="tr-TR" sz="28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98" y="3150865"/>
            <a:ext cx="5874552" cy="1502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013176"/>
            <a:ext cx="5347377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019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946448" cy="1143000"/>
          </a:xfrm>
        </p:spPr>
        <p:txBody>
          <a:bodyPr>
            <a:normAutofit/>
          </a:bodyPr>
          <a:lstStyle/>
          <a:p>
            <a:r>
              <a:rPr lang="tr-TR" sz="3200" b="1" dirty="0" smtClean="0"/>
              <a:t>b)</a:t>
            </a:r>
            <a:endParaRPr lang="tr-TR" sz="32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08" y="1340768"/>
            <a:ext cx="8570556" cy="96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590" y="2636912"/>
            <a:ext cx="4462311" cy="13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365104"/>
            <a:ext cx="4301781" cy="58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74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2088232"/>
          </a:xfrm>
        </p:spPr>
        <p:txBody>
          <a:bodyPr>
            <a:noAutofit/>
          </a:bodyPr>
          <a:lstStyle/>
          <a:p>
            <a:pPr algn="l"/>
            <a:r>
              <a:rPr lang="tr-TR" sz="2800" b="1" dirty="0" smtClean="0">
                <a:solidFill>
                  <a:srgbClr val="FF0000"/>
                </a:solidFill>
              </a:rPr>
              <a:t>Problem:</a:t>
            </a:r>
            <a:r>
              <a:rPr lang="tr-TR" sz="2800" dirty="0" smtClean="0"/>
              <a:t> </a:t>
            </a:r>
            <a:r>
              <a:rPr lang="en-US" sz="2800" dirty="0"/>
              <a:t>Compute the strain-hardening exponent </a:t>
            </a:r>
            <a:r>
              <a:rPr lang="en-US" sz="2800" i="1" dirty="0" smtClean="0"/>
              <a:t>n</a:t>
            </a:r>
            <a:r>
              <a:rPr lang="tr-TR" sz="2800" i="1" dirty="0" smtClean="0"/>
              <a:t> </a:t>
            </a:r>
            <a:r>
              <a:rPr lang="en-US" sz="2800" dirty="0" smtClean="0"/>
              <a:t>for </a:t>
            </a:r>
            <a:r>
              <a:rPr lang="en-US" sz="2800" dirty="0"/>
              <a:t>an alloy </a:t>
            </a:r>
            <a:r>
              <a:rPr lang="en-US" sz="2800" dirty="0" smtClean="0"/>
              <a:t>in</a:t>
            </a:r>
            <a:r>
              <a:rPr lang="tr-TR" sz="2800" dirty="0" smtClean="0"/>
              <a:t> </a:t>
            </a:r>
            <a:r>
              <a:rPr lang="en-US" sz="2800" dirty="0" smtClean="0"/>
              <a:t>which </a:t>
            </a:r>
            <a:r>
              <a:rPr lang="en-US" sz="2800" dirty="0"/>
              <a:t>a true stress of 415 </a:t>
            </a:r>
            <a:r>
              <a:rPr lang="en-US" sz="2800" dirty="0" smtClean="0"/>
              <a:t>MPa</a:t>
            </a:r>
            <a:r>
              <a:rPr lang="tr-TR" sz="2800" dirty="0" smtClean="0"/>
              <a:t> </a:t>
            </a:r>
            <a:r>
              <a:rPr lang="en-US" sz="2800" dirty="0" smtClean="0"/>
              <a:t>produces </a:t>
            </a:r>
            <a:r>
              <a:rPr lang="en-US" sz="2800" dirty="0"/>
              <a:t>a true strain of </a:t>
            </a:r>
            <a:r>
              <a:rPr lang="en-US" sz="2800" dirty="0" smtClean="0"/>
              <a:t>0.10;</a:t>
            </a:r>
            <a:r>
              <a:rPr lang="tr-TR" sz="2800" dirty="0" smtClean="0"/>
              <a:t> </a:t>
            </a:r>
            <a:r>
              <a:rPr lang="en-US" sz="2800" dirty="0" smtClean="0"/>
              <a:t>assume </a:t>
            </a:r>
            <a:r>
              <a:rPr lang="en-US" sz="2800" dirty="0"/>
              <a:t>a value of 1035 </a:t>
            </a:r>
            <a:r>
              <a:rPr lang="en-US" sz="2800" dirty="0" smtClean="0"/>
              <a:t>MPa</a:t>
            </a:r>
            <a:r>
              <a:rPr lang="tr-TR" sz="2800" dirty="0" smtClean="0"/>
              <a:t> </a:t>
            </a:r>
            <a:r>
              <a:rPr lang="en-US" sz="2800" dirty="0" smtClean="0"/>
              <a:t>for </a:t>
            </a:r>
            <a:r>
              <a:rPr lang="en-US" sz="2800" i="1" dirty="0"/>
              <a:t>K</a:t>
            </a:r>
            <a:r>
              <a:rPr lang="en-US" sz="2800" dirty="0"/>
              <a:t>.</a:t>
            </a:r>
            <a:endParaRPr lang="tr-TR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111" y="1988840"/>
            <a:ext cx="1897543" cy="71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864" y="3090750"/>
            <a:ext cx="3618246" cy="1082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429" y="4509120"/>
            <a:ext cx="5626843" cy="914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072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" y="581818"/>
            <a:ext cx="914400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tr-TR" sz="2400" b="1" u="sng" dirty="0">
                <a:solidFill>
                  <a:schemeClr val="accent6">
                    <a:lumMod val="50000"/>
                  </a:schemeClr>
                </a:solidFill>
                <a:latin typeface="Arial" pitchFamily="34" charset="0"/>
              </a:rPr>
              <a:t>PROPERTIES OBTAINED FROM THE TENSILE TEST</a:t>
            </a: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1377950" y="1331118"/>
            <a:ext cx="6249988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tr-TR" dirty="0" err="1"/>
              <a:t>Yield</a:t>
            </a:r>
            <a:r>
              <a:rPr lang="tr-TR" dirty="0"/>
              <a:t> </a:t>
            </a:r>
            <a:r>
              <a:rPr lang="tr-TR" dirty="0" err="1"/>
              <a:t>Strength</a:t>
            </a:r>
            <a:r>
              <a:rPr lang="tr-TR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tr-TR" dirty="0" err="1"/>
              <a:t>Elastic</a:t>
            </a:r>
            <a:r>
              <a:rPr lang="tr-TR" dirty="0"/>
              <a:t> Limit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tr-TR" dirty="0"/>
              <a:t>Tensile </a:t>
            </a:r>
            <a:r>
              <a:rPr lang="tr-TR" dirty="0" err="1"/>
              <a:t>Strength</a:t>
            </a:r>
            <a:r>
              <a:rPr lang="tr-TR" dirty="0"/>
              <a:t>, </a:t>
            </a:r>
            <a:r>
              <a:rPr lang="tr-TR" dirty="0" err="1"/>
              <a:t>Necking</a:t>
            </a:r>
            <a:endParaRPr lang="tr-TR" dirty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tr-TR" dirty="0" err="1"/>
              <a:t>Hooke’s</a:t>
            </a:r>
            <a:r>
              <a:rPr lang="tr-TR" dirty="0"/>
              <a:t> </a:t>
            </a:r>
            <a:r>
              <a:rPr lang="tr-TR" dirty="0" err="1"/>
              <a:t>Law</a:t>
            </a:r>
            <a:endParaRPr lang="tr-TR" dirty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tr-TR" dirty="0" err="1"/>
              <a:t>Poisson’s</a:t>
            </a:r>
            <a:r>
              <a:rPr lang="tr-TR" dirty="0"/>
              <a:t> </a:t>
            </a:r>
            <a:r>
              <a:rPr lang="tr-TR" dirty="0" err="1"/>
              <a:t>Ratio</a:t>
            </a:r>
            <a:endParaRPr lang="tr-TR" dirty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tr-TR" dirty="0" err="1"/>
              <a:t>Young’s</a:t>
            </a:r>
            <a:r>
              <a:rPr lang="tr-TR" dirty="0"/>
              <a:t> </a:t>
            </a:r>
            <a:r>
              <a:rPr lang="tr-TR" dirty="0" err="1"/>
              <a:t>Modulus</a:t>
            </a:r>
            <a:r>
              <a:rPr lang="tr-TR" dirty="0"/>
              <a:t> (</a:t>
            </a:r>
            <a:r>
              <a:rPr lang="tr-TR" dirty="0" err="1"/>
              <a:t>Modulus</a:t>
            </a:r>
            <a:r>
              <a:rPr lang="tr-TR" dirty="0"/>
              <a:t> of </a:t>
            </a:r>
            <a:r>
              <a:rPr lang="tr-TR" dirty="0" err="1"/>
              <a:t>Elasticity</a:t>
            </a:r>
            <a:r>
              <a:rPr lang="tr-TR" dirty="0"/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tr-TR" dirty="0" err="1"/>
              <a:t>Resilience</a:t>
            </a:r>
            <a:endParaRPr lang="tr-TR" dirty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tr-TR" dirty="0" err="1"/>
              <a:t>Toughness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1917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0" y="332656"/>
            <a:ext cx="914400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chemeClr val="accent2">
                    <a:lumMod val="50000"/>
                  </a:schemeClr>
                </a:solidFill>
              </a:rPr>
              <a:t>HARDNESS</a:t>
            </a:r>
            <a:endParaRPr lang="tr-TR" sz="2800" b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5 Dikdörtgen"/>
          <p:cNvSpPr/>
          <p:nvPr/>
        </p:nvSpPr>
        <p:spPr>
          <a:xfrm>
            <a:off x="251520" y="1052736"/>
            <a:ext cx="84249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 err="1" smtClean="0">
                <a:solidFill>
                  <a:schemeClr val="accent6">
                    <a:lumMod val="50000"/>
                  </a:schemeClr>
                </a:solidFill>
              </a:rPr>
              <a:t>Hardness</a:t>
            </a:r>
            <a:r>
              <a:rPr lang="tr-TR" sz="2400" b="1" dirty="0" smtClean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en-US" sz="2000" dirty="0" smtClean="0"/>
              <a:t>measure of a material’s resistance to localized plastic deformation (e.g., a small</a:t>
            </a:r>
            <a:r>
              <a:rPr lang="tr-TR" sz="2000" dirty="0" smtClean="0"/>
              <a:t> </a:t>
            </a:r>
            <a:r>
              <a:rPr lang="tr-TR" sz="2000" dirty="0" err="1" smtClean="0"/>
              <a:t>dent</a:t>
            </a:r>
            <a:r>
              <a:rPr lang="tr-TR" sz="2000" dirty="0" smtClean="0"/>
              <a:t> </a:t>
            </a:r>
            <a:r>
              <a:rPr lang="tr-TR" sz="2000" dirty="0" err="1" smtClean="0"/>
              <a:t>or</a:t>
            </a:r>
            <a:r>
              <a:rPr lang="tr-TR" sz="2000" dirty="0" smtClean="0"/>
              <a:t> a </a:t>
            </a:r>
            <a:r>
              <a:rPr lang="tr-TR" sz="2000" dirty="0" err="1" smtClean="0"/>
              <a:t>scratch</a:t>
            </a:r>
            <a:r>
              <a:rPr lang="tr-TR" sz="2000" dirty="0" smtClean="0"/>
              <a:t>)</a:t>
            </a:r>
            <a:endParaRPr lang="tr-TR" sz="2000" dirty="0"/>
          </a:p>
        </p:txBody>
      </p:sp>
      <p:sp>
        <p:nvSpPr>
          <p:cNvPr id="7" name="6 Dikdörtgen"/>
          <p:cNvSpPr/>
          <p:nvPr/>
        </p:nvSpPr>
        <p:spPr>
          <a:xfrm>
            <a:off x="179512" y="1988840"/>
            <a:ext cx="45365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/>
              <a:t>Early hardness tests were based on natural minerals with a scale</a:t>
            </a:r>
            <a:r>
              <a:rPr lang="tr-TR" sz="2000" b="1" i="1" dirty="0" smtClean="0"/>
              <a:t> </a:t>
            </a:r>
            <a:r>
              <a:rPr lang="en-US" sz="2000" b="1" i="1" dirty="0" smtClean="0"/>
              <a:t>constructed solely on the ability of one material to scratch another that was softer.</a:t>
            </a:r>
            <a:endParaRPr lang="tr-TR" sz="2000" b="1" i="1" dirty="0"/>
          </a:p>
        </p:txBody>
      </p:sp>
      <p:sp>
        <p:nvSpPr>
          <p:cNvPr id="8" name="7 Dikdörtgen"/>
          <p:cNvSpPr/>
          <p:nvPr/>
        </p:nvSpPr>
        <p:spPr>
          <a:xfrm>
            <a:off x="179512" y="3429000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/>
              <a:t>The </a:t>
            </a:r>
            <a:r>
              <a:rPr lang="en-US" sz="2000" dirty="0" err="1" smtClean="0"/>
              <a:t>Mohs</a:t>
            </a:r>
            <a:r>
              <a:rPr lang="en-US" sz="2000" dirty="0" smtClean="0"/>
              <a:t> Scale was developed by the German geologist Friedrich </a:t>
            </a:r>
            <a:r>
              <a:rPr lang="en-US" sz="2000" dirty="0" err="1" smtClean="0"/>
              <a:t>Mohs</a:t>
            </a:r>
            <a:r>
              <a:rPr lang="en-US" sz="2000" dirty="0" smtClean="0"/>
              <a:t> in 1812 and describe the hardness of a given mineral or gemstone.</a:t>
            </a:r>
            <a:endParaRPr lang="tr-TR" sz="2000" dirty="0" smtClean="0"/>
          </a:p>
          <a:p>
            <a:r>
              <a:rPr lang="en-US" sz="2000" dirty="0" smtClean="0"/>
              <a:t>Diamond was, at the time, the hardest material known to exist so is at the top of the list, with Talc being at the bottom. </a:t>
            </a:r>
            <a:endParaRPr lang="tr-TR" sz="2000" dirty="0"/>
          </a:p>
        </p:txBody>
      </p:sp>
      <p:sp>
        <p:nvSpPr>
          <p:cNvPr id="67588" name="AutoShape 4" descr="data:image/jpeg;base64,/9j/4AAQSkZJRgABAQAAAQABAAD/2wCEAAkGBhQSEBQUEhQUFBUVFBkYFhQVFhUVFhUXFxkVGBUXFRUYGyYfGBojGhUVHy8gJScqLS0sFR4xNTAqNSYrLCkBCQoKDgwOGg8PGjUlHx8pLCkqLCosKikpLCwpLCwpKSkpLCwpKSksKSkpLCkpKSksKSwsKSwpKSksLCwpLCksLP/AABEIAN0A5AMBIgACEQEDEQH/xAAcAAACAgMBAQAAAAAAAAAAAAAABgEFAgQHAwj/xABUEAACAQIDBAMJCQsKBQUBAAABAgMAEQQSIQUGMUETIlEHFDJUYXGRtNEXIzQ1dYGElNQkQlJTYnKSobGz8BUlM0N0k7LB0tMWNmOC8WRzwsPhJv/EABoBAQADAQEBAAAAAAAAAAAAAAABAgMEBQb/xAAlEQEAAgIBAwQDAQEAAAAAAAAAAQIDERIEITETFEFRIjJhUpH/2gAMAwEAAhEDEQA/AOlbZ2lijjo8NhXgjvhnmZpopJfBkjQKAkqW8O/PhWXee1PGcD9Un+1VjN8dx/J8vrEFMpagXO89qeM4D6pP9qo7z2p4zgPqk/2qmS9Y9ML2uL9l6Bd7z2p4zgPqk/2qjvPanjOA+qT/AGqmMOKA9Aud57U8ZwH1Sf7VR3ntTxnAfVJ/tVMtFAtd57U8ZwH1Sf7VR3ntTxnAfVJ/tVau8fdKgweIMEkczMFVroEy2YXHhOD+qqz3acL+JxP6MX+5W1enyWjcVY2z46zqZXvee1PGcB9Un+1Ud57U8ZwH1Sf7VVCe7VhfxWI9EX+5Ue7ZhPxWI9EX+5U+3y/5R7jH9r/vPanjOA+qT/aqrd48btTCYWScz4FxGAcows63uyrx75PbWn7tOF/E4n0Rf7lWO+u0BPsSWZQQskUbgNa4DPGQDbS+tUvivT9o0vTLS/6y3Rg9qeM4D6pP9qo7z2p4zgPqk/2qmMGpDVm0Lfee1PGcB9Un+1Ud57U8ZwH1Sf7VTE0oHEgeegSjhcUC73ntTxnAfVJ/tVHee1PGcB9Un+1Ux9IL2vrUGUdo7PnoF3vPanjOA+qT/aqO89qeM4D6pP8AaqY84qA4PA0C73ntTxnAfVJ/tVHee1PGcB9Un+1VYYreXDxzdC8lpMofKFkaysSFJKqQLlTz5Vgd7MMCQZQLWuWV1FjexzFbWNjrep1Kk5KROpmGl3ntTxnAfVJ/tVHee1PGcB9Un+1VZLvHhyLiZCLgaG+pNgB5a2P5Uj/DH6/ZUaR6tP8AUf8AVL3ntTxnAfVJ/tVae1MTtLDIssk2CdOlhRlXDTIxEs0cRsxxBAIz34HhTIdrRC/XGhtfW1/PaqjfOUNggw1BxGFIPb91Yei0WifEmOiiiixZl+O4/k+X1iCvbfnZMmIwbJCGaTPEwVXyXCyxls2oBGXMbHTTttXjL8dx/J8vrEFM9BiKTdsbClGNxGIw8ClzgcsT+9j7pMklmObW4VlJbsFteFOlFBzvY2wsThJsOvQM0OHbEKnRSJJaOZICtzIYybSCYeDppypi2Ls9kmkMsRaQyzMMTdCDG7kxIOtn6qZUy2sMnlpiooCoqaKDhXdXW+03A/FxAecg2q9wPc5wwZVfpZDY3PSBASBr1VUEC9+dVPdLcDbAJ4AQE34WBBN/mrosarHZuD2IN+OpJ1toTw4eWvTyZbUxUiJ+HmY8db5b7j5a2zt2cHhmzRwIGt4TFnYA8dXJty7K3pREb3RGv+Ei/Pe4rVeW/Zfj2HzV4NNrr5u35rVwTa0zuZd0VrHiHOO6RsqOHFIYUWNZI8xRRZQwYgkDgLi2g5+enva3/LS/2WD9sVJfdNYGbDn/AKTf4xTptb/lpf7LB+2KuvqJ3ho5enjWW5u3iwskmDxEcJtK8Uiob5esVIHW5a8+XGvLdeCRMOFkjSI55MqKFFoy7GPOq3VXKkFgpIuTVutTXA7yxtvYkk20MLKFj6OKGYM0iLIAzSYVkCqWBDkRvZxe1j20tYHd7ERpCegkLx48TSALhgWjzYrVXVwZNJE0Y3F9OddMooEJdgzttCWURPGrzpIZcyKzQd4dC0QKvmDdMVNuAKZgdBWhHuhiXSCJo0VExLEvJHCXMZwk0eeeJHyPIHZVDKddGKi1dMooOdY/djFCcvGjOqQd6I7zKZXg73cZ2BFiTiGVixYN1D1e207n+wpcKjrMuUskBGUqI7rCqOojDHLIGU524PdSOYDjUGg5pvZhz/K4KSWYwRhoyFsVBlylS3FtTpy51pvtgqTljMjDQ3OUEnVlIJ1FzqeJtxrHunfDfwrwx9Tts0mumo89UWC2hJFdXBN+TeFrw6/3w8h18taV5a8vC6qI9SZb8uIdz/RDOBZdEtz7DoxF+Hnra2ZJI7uihw+fUFiojFhY9jE62te3OtrBSoxVRlLSE9Y8VPEkjhp/Aq1hZIXVZCGBPVfwjfTUEdvPy1fhtyc+PiER4XEWGaQEKbgFV6oHa1hfS+lWe8I/myLW/vuE1ta/3Th9bcqk4hDEUDLfLbiD2jU8/wD9r23wN8CpHDp8J61h6penGHpdBblae/wZaKKKzesWZfjuP5Pl9YgpnpYl+O4/k+X1iCmegKKKKAooooCiiooOB92CUjacgH4mP/C1P2F2ssscbIc6lAQeZGUA38t737DekPuuwg7Uf/2ov2GtTdPeVMNG0cpNs2ZSova4GYEHyi/zmvStS18Vf5DzovWmW39dIM9r2Pntf9duFQuNB8I8dOVJWL36j+8ufzgR+q+leA3zjkFi2XtABN/RXL6Vvpv6tftX906YjEQjsiJv2hpGH/x/XXSNom+7CH/0mH/bFXGNts0+Id8wy3sl73CLooty5n/urs+0ltuwg7MJB+2KpzVtWsb8LYbVmZ06EtTULU1zOgUUUUBRRRQFQamoNBzjfWCNsf1yAehTXjoGktp578dKXdv7P6IXDB2c2jjvdnY62AHICxLcFA15Cm7fHcWfFYrp4XhT3tE64cm6lyfBHDrCqbZfc22hDiDP0+EY5coUpNlVTqQo5XOp8tc9vU5fj4ct8MWmZ0X9n7m47MWEkZa3VsxRDwuqNY3t21S7f2NtCPEB5cO5UG7CBiwK3GpyEhTyvYc9K7js3ZcwBWZYco8EIXOXn98o58OyvebZT5LIwv8AhNcsO0g628nZSvPzZT0Zj4hwbZ4lkxA72nkCFv6KTqyAX8EaEMeRIrr22I2XZMKvcsJMGDm1NxisPe5sLn5qp95+5fLMB3rLFAwIOezhjxzEsupYm3W41b7U2e8GyIIZX6SSN8GrvcnMwxOHBNzqb+Wr4/U3POW2LHFe+tHKiiitW5Zm+O4/k+X1iCmUmlqX47j+T5fWIKy32jZ4kRElLNIB0sQkY4cWa82RD1mA0S4IDMp5UDIDUZqhOFKW08JiDjCTGZkaWIJq4WOAqFxHWVgFYMXYhgc4KgcNAbs1GaueS7t4qQxKxd8uLkizTZ2QYaKHEJAzhHUsWZlYve5YqeQraxGxMQmKVVaacGARtLNmUxkQOnSpKjBWDOFzRMt8z5wdNAec1GauU4vZWPAhljjmLRNAejZmGZ8Ng58wYZvBeYol+DE31GtOe4ez5YMI0c2fMuIxFi5JJTpn6M3Yk2K2I8hoK7efY2yZcQz4zL01kVvfZ1bh1AEjYcjxA89US7C3eJPDTQ3lxg/a1UHdVzNtXJHlL9EhW7hDcAkqMxAvbUDn5bVobJ2MVReldM+YNGispDZgSzNmWzCw8E1y5OqvSdO/F0eO9eUmbFbJ3bU5XIvpp0uNPHhwbyj016Ddjd1WVcti2otLjtRrr4XDQm57DS3ihhjMwld4H1hkdABdhqhcAWscilbAZgQL86358Gt4xJ0Le9r0UxQ5Dc9dAL8+qMpuer2E1T3do8tPY0nxK5n2Fu+iRu1gsusbdLjCHtxtZu2r3e9IhsOQYf8AoRDGI9WPUDxhdW1PDnrXPcZFG8ckasZGRi0TNZiXQM0lyLAliZBcWHDsFOGLkDbs3BzAwrrYi/vw5GtsWecs6n4c/UdLXDETHy6MDUg1rbQUGGS6dIMjdS18+h6tud+Hz1pbq7OMGEiRhZ8oaQdkj9eQDsAZiAOQAHKt3ItiajNSrvtBOcrRrLIggnASLwxiT0fe0nEWy2k63AEiqVsJjopWkySSus0uIGXN0cgbAJEiKCeeIDdTkNfLQdEzUBq5PNu3jskUAjkIiOIKtJJnBMmHRgTIjDrDEdNkJ8G6Vdz7IyyYiY4WSe+DwxjV1JZsQzTiQuqnR9YjJbkNL2FA+5qyqp3ZwixYWJFz9UG5kVkYtcl2KNqoLEkDgBYDQVbUEUXqDVON5oWz9GS+RyjEWADDysQCOVxpoaaTEbXN6KWcTviq/ix+dKCfQgNIOP7reK74dUWJYkJA6t2fkurNoCfJU6TNZh2S9L+/PwT6RhfWsPWruBvgcfC7OoSSJ8jhb21UMDY8OYt5K2t+Pgf0jC+tYeoVMFFFFAsy/HcfyfL6xBTKVpal+O4/k+X1iCmeggLRlqaKDHLQVrKigxyUBayqDQcU7qOxIsRtB7OY51SK2twwIOWwLCxDdg8vkpa2ltKRcUyAXysAl2FlDL1NeFrHieQNOfdUwbNiJHRM/vSKxAzOv3ysmXUEFQbHjY9tIG0NqB1K9bPGnDRlZAM2hUXB0APm5EGvMybteXt4IiMcSatnRd8CePFLpZUeJCLgKFfPdL9YG1vnHaK3Dgc6osgGRXaRXDM4zZbqWc3tcgr2NcWOlK2w8cySgsyEyqCzksFTnx01AHDza6Vv7VxssS3HWTIelZGFlLFcjC4zBCwvbLfjYkGsZiZnTo7eXpiN2F6NAjs5zSkkEIxV7t5lIB1LcSq9tPW1Y0XdxhECqdEuQNa4Xplte3O3z9utJO6+8Bk6UNkzCIBevlCob3HRjwravprccbU8bYlDbusyiwMS6AZR/TLwXlXX02993B1sfjE/0/gVIWhamu55aCKjJWVFBjkoyVlRQYhayoooPHFRZkZfwlI9II/zrgW7eNgDtDiBIxVmsS+VQRodBY8jz5V9ANXzvtLY33XMspSK8ruWc5RZmNwotc68qtVaDVPtjAR6DoCRyGeZv86hN98FGvWR78QowwTTkRfT568cPvphoEWPDqllsuZIrk+Usw1NUu3d7VnYrLG5twYsqkeUAAn5qnS860c+5hMf5QxxAtHMkUq346XGo8zim3fj4J9IwvrWHpL7k23onk6FkdZljsGFujZE7Txz6/qHlp034+B/SML61h6rLMw0UUVCCzL8dx/J8vrEFM9LEvx3H8ny+sQUzXoJoqL0ZqCaKi9GagmoovRegQ97e5rJjMU06Ysw3VBk6PMOoCAT1xc6nlVbF3E1C/CCXs936PUmRQDfr6i4OnlPnro0mPVSQb3HkqO/18vorOcdZ+G0Z8kRqJc7h7jroytHiwrKLX6En/7NL/51G0O47JMuV8Wls2bTDAEeYiS/PneuhYna0cal3YKo4ltP/PmrW2fvLDOzLGxJXUgqy6aC4uNRc1T0scT4X9xmmPJEwHcPSK9sQxzJZgU0Zu3RwQt7G17i3GrfefZHeuwZIL5ujjUZrEX99Q8CT29tOffS+X0Uv90n4qxP5qfvErStKxO4ZXy3vGrSZlqagUXq7NNFRei9BNFRei9BNFFFBia5Xv1uRiZcaZYYRKjWKnOoKNY51dWIupY5r+Uiuq1FBxPA9xjFvrLJHGL3ILlj6EW366YMD3EIVsZJ2Pb0aBf1sWNdNovQLm7+4mFwb9JErGSxGd2LEA8bDgPmFZb8fBPpGF9aw9MNL+/PwT6RhfWsPQMFFFFAsy/HcfyfL6xBXtvn0nex6EzdLe8XRdJcuASAxTQX1sX6ma2YEaHxl+O4/k+X1iCma1BilLGLxTpiZmlXEsECvh1hWUqyLGDIGEYKljJmFn1tly01WqLUHONj4zGwtAMUMXZcQJJGKvKCkuFmzp7znBRMSpAB4Bo/ITv7ZlnMeOP3T02SbvToRPk6PvYGM2UZc/SZ9D189raWp4tRloOd7YwWIXvwxnFaHBdHZ8W4tJKpxWRFa56t82XUC9rU6bEHvEepPV4kSgnU8RMTIP8AuJNWGWi1BUYtffG+b9gpa3i3mWJMsbgPexe4sgHGxOma9x5Mppi2rihH0jnUIpa2gvlW9rnhfhXDcfjmlkZjzYnQWFybsQOWt/mt2Vy9Rlmkaj5dGHHyncmabaxZU6xksOqxcsQLksCdebefhWzsDajLioWOWxbIbEjR9OJ04kHXsFLWyVCoSxsGOg5dl/1fsqzwliQVIIvcHkSNbeSvNrkty3LrtSNah14iqnuj/FWI/NT95HVjhpM0aNwuin0qCf11Xd0j4qxH5qfvI69uJ3DzZjS23hMnemI6HP0vQydH0ds+fK2XJfTNe1q09y+l71HT583SS5TIGBMfSP0RAcmQLky2DkvbjV6KAKlBd3l2czzYQqZrGfLL0ck6L0XRTt1xGwAHSCPrHnYX5Us7YfHdBPk746bosR0mXpbB+njGE73t/wBHP/R8vC61dIIotQc82vBj4UjSM4iUxvLirRFmUKrL0OEaZyrTIQZb3uxsulrVdbruHxOIcd8ovgxxyjFgZVPWlIn6oZnOgHBFXhcgNNqLUE0UUUFftna8eGgeaU2RBc+XkFHlJIA8prj+0O6LPibkTPBlDBo4zoXuLIGRc1yL2Ja3G9qd+6tgGlwRKuyiK8rqqhsyrZToea58w15HyVxrBYICQFmMyEA6ZkvqwytzUgg6AnwuJ0rbHEa3LO8/Brw3dFnjQxZ2bLcDOULm5JtqpLWv28q3djd0OaDKzPLOjHWOVVQrfUmNwTmAFyBoLW7K1ESIWURQaqOuLMliOcgW/DjpVHicSysY42sjnLkzgRHLcoQ7WA8GwOnG2l9dYikzqWczaPDvOwduR4uFZYr2OhU+EjAAlWtz1HzEVpb8/A/pGF9aw9K3ciwZjWRiz3kZhJGwyiMxFchtxJZZOP5PO1NO/PwT6RhfWsPXNaNTptWdwYKKKKqsWZfjuP5Pl9YgpnpYl+O4/k+X1iCmegKKKKAooooCoNTUGgV98SO9sXfh0L8e3Lp+u3oriUkRLgDn5uF7a19B43ZXS5w2VkcEMrAkEEWINc/PcgkEpdJowNcqsJGIHK7aZj7a5c+KbzEw6sOWKRqSB0t+rrpwH8cau92UIZnsCBbQi4JBuARz0/bV8O43PmucRF+g/tqy2f3MZ4mv3xGRa2XK9r9vH+L1x+2vHw3nNSY8vfYu053xK5pGYN4SnhlsSbLwB00I8nGrjuj/ABViPzE/eR1s7F3a6BbswaQ6FrEADsUcvL5hWt3SB/NWJ/NT95HXoYa2iv5OK8xM9jOtTULU1szFFFFAUUUUBRRRQKfdE3dfF4MrEWzo2YKCRnXg625mxuL81HbXIYMLe4EUxljIPVvmy2uQ0ZXs1B89/J9D1S7c3Pw+L1lQhgbh0JRgdOY8w9A7K1x5OPZnenJxVd5pwF6kZOgJKtnvfXq1WbXw0so6R8zXvYXVbqls/VUkrYkcRcgaXFdwbcGDoymoBUqGu+YXB1v0mp89eWzO5vh4ZOkLTSN+U9l/7lS2bhzq/q1+leEl/uM7vPEks7AqjgJELkh1U3aS3AC5yj81u2m7fn4J9IwvrWHq8iiCgBQAALAAWAAFgABwFUe/PwT6RhfWsPWEzudtYjRgoooqElmX47j+T5fWIKZr0szfHcfyfL6xBUd0Das0GEJgEmYyRjPGuYqvSxhhb8oEj00DODUZ6haQd4MZilO1HjM3vER6ErIQqMcLG4yw5euc7E5r6E+Sgf8ANRnpN3m27IQGw0l4+952ieIhhJjEMYghNgc17v1PvrHsql2ttfHJ30M0qunfsmVdckYwaNhiDbwRMWCnmwI4ggB0zPRnrnWGxmKbELA8k6r91XXMxdMkWEeG84Az3ZpHUjlIVOqkDz2JtCfptnrLO9pcBBM4mmePPPI65wtl67W06I2HmoHjFbyYWJykmJgR14q80asLgEXUtcaEH568v+LsF43hf7+H/VXzv3Wx/POL/OT91FVBsWC8qEqCM1ust1JsePby/VW0Y/x3tG++n1P/AMXYLxvC/wB/D/qo/wCL8F43hf7+H/VXzhidmxSufeypsTmVo416psRYi3AAjt1pdxeEy2IFlN7Xte4tcfrHpqnGJjsPrH/i/BeN4X+/h/1VXd0Zwdk4ggggohBGoIMkdiDXyrIND5j+yvp3ev4gb+zwftiqiTqKAa0dtM4w0xicRyCNyjlSwVgpIYqASbdgB8x4Vp7oYmV8Nea5PSyiNiblohI4hYtYZroB1vvhZudBdE1GaqDeLGMs0Ks7xQNHKWlTRumUxdCgNjxBlIWxzFQLHgVza+2MWvfGRpOkCYzMmXSOGOGRsJMotozOE1++LMPvLKHQs9GeuYHa2NjHWeVQvTgqxzspfCI2GvJl98zzB2TsLBOIArW2zt7aMfSBWlsOkAYL1kkj2V0hQ6a5p2Dj8qNhzFB1jPRnrnM22cSqBkklaEPMqS+FnvgkaO72u/3SZFU82AXXQVUjbu0VfI7z375wgY6WVUGATERnq/ftjCTr/Vt2Gg67QaitXae1IoIzJM6xoObHmeAA4knkBqaDbovSRL3TUsGjgmkiL5ek6o87BLliAL8hwrLZ3dUwkjhZM8F2KhpAMlwbWLgnL89h5amYmPLo9rm1y4ydaX9+fgn0jC+tYer5HBGhBqh35+CfSML61h6hzmCiiigWZfjuP5Pl9YgpmIpZl+O4/k+X1iCmeggCoyVlRQY5KMlZUUGGSjLWdRQfMfdYjvtnF/nJ+6iqogwpCLfsfwLkguBluNQb5bdg4nWrrurxn+WcUQrHrJqL2/ooq09luei64sQFyajrA5gc3DLwtbmCa6ZrM1jSle9l9s7eWyJ0kQW0YZmZltlA8KwDGxANrjjWjhMIs8coLBwbtlzWBOvvkNh1COQA1Fwb3qtkwXSsFj4+CygHTXhzAUDW/CrDAxGHrDhl1MTBi4yka5tOa3tWdPxstMkieOwPmP7K+md6/iBv7PB+2KvnXF4fqn83/Kvove0fzC39nh/bFVs0aZ47coOYFSBQtTWDVBFRkrKigxy0ZKyooMctGSsqKDAmvn/fzfA4zGuqOoiiZkhOhU2FmbUWBY31tcAAV2beyVxCAtxmaxtpyNhfykV86phmZ+iQLmLcWPly2bmCCRr5NapF+VppHmHqdBirv1LeG5gdrNCBk1JBA1B1PO5/jWl3F4qW/XzXt+Dx5a246kD56tMfF0DlSNQxDLqACDbS4v5b/NVRiM0jEgkWB5XsDp+vhVr2t2pZ6/VcZpzxz3+nae4dve+ISXDP/VAPHc3spOVk11sCAR2ZiOQp234+B/SML61h6533B9hMjzTnQGNUHlL5ZL3vrpl05X8tdD34+CfSML61h6l8xl/bv5MNFFFGZZl+O4/k+X1iCmeliX47j+T5fWIKZqCaKKKAooooCsTWVRQc33p3TlkxUsqRlsxGtmsbKo5DyVz3a3cz2i8zusdlYjQZ+QA4ZfJX0TRat/WnUQxjFqdxL54i3B2kkWRMPlJYl2986w5LbJwFEG4O1AjJ0IIYG1xIMpPEjq66cjX0Paiqep/F+M/bk+H3HcoA0DXCgHqnkLGm3f6PLsaZeFooxbzPGKa6We6T8VYn81f3iVN8k31v4Vpjim9GdamoFTWTUUUUUBRRRQFFFFBq4/BiWNka9mFrjQjsIPIiuXYvcefCzmRVWRS1xMi30PETRgFgfylDDnpT5tnejveXIY83VDXzW435W8lV539H4k/pj/TUREb21x5bY57OR784MvKwTrjKxDAjMzXU8CSdf4FVm6G4GIxsuSwjT7526xUc7Kt9fzrCuzy78ofCw4bzsp/alQO6Iqiww9h2CQAf4KmY3Lpv1tra12M2w9ix4WBIohZVHHmx5sfKbVob8/A/pGF9aw9a2xt9++JliEOUkNqXv4IJ/B8lbG+5+4x/aML61h6OGZ35MNFFFAsy/HcfyfL6xBWW+u0JIYkeKQJZmLKCglmVY3PRQCSNwZCbEC1za16xl+O4/k+X1iCmUoDQQnCkPb+9s0eMlEbkRRxNDborr3yYHnWQy5CBa0UfRltTJwp+tWPRjsFBzZdv4/vCImUibFdEYH6KOWVQIBNOzRQoVKF1CL1bgSgnlXvtLeOciWaHESKn8lPjEjK4dlWTrAKSYsxCkDQm9x2aV0PIKjoh2Ds+ag59tfbOJiOMK4l7RHBZAwwqqoxMqiS7GDSy3AJva9zenTY0rNBGWcOSurB0cNqdQ8aIp+ZRW6YgeIBvx8vnoVABYAAdg0oPmLuuY2Rds4oK7gZk0DsAPeo+ABpQG0Zfxsn6b+2ui787vDF7cxozEZGiuqgZiGiQXBOg1AHPiK8sJu4sYOSPLrrISGIsdSX5Dhw/C50mdLzkrXsVtn7HxkouDKq3tmeR17eCk5jwPAUw7O3TzrZ8RiC9xbIzDNcEkIDe5sO32VeCGKNrKxeQ/knQm4sTc2tpre3Ptquxe2T33hlWwV2JKIQpVwLX4aeEDr5apNpnwpzmZ01N9didDhop42liY9WSMSyMhIIFwWbMra6jgeItwp23elLbpOWJY3fUkk/Ce00v78YIHAva5ysGNh2qeZ1t1eP5HzVfbt/8ot+dJ61Sk7r3Xt4dE3vx8sOG6SF1QiaEMSubqPNHGwUHQGz8TfzdlfuRt+fESYgTi2Sxy2A6J+mxcZiuAL2jhhbrXPvl72ZQGzJf01IQVdQm777fmw88Yhkt9yzyrFaM9PNHJhlij6yltRI4spB1vyqrxm+mIRx1yVixOJecLFnvhosV0CIxVD0fU6V85tfoOOpt0VogSCQNOB7PNR0Q7BQctwm+mNOIjjzF/uzEgrkiAki+7Uw8QIW4IfBP1uJzC5rfferFZYujkEmaXBljkQXaYTnE4YWWykCOMC/XXpBmJrofRDsH8f8Ak+mgRDs53+ft89By7djfXFzSQ55c5cYS8JjiGYTvilnc5VDAosaHQ2GU3GtdSWoEQvewv221t2Vlag51v7iguLA/6Sftek7GbfWNwrXAIJDfe3AuASASL6C/aRV73TWPf4AX+oj6xz28KT8FTVNA6uEwzEMrEFrL0S5mNiGd42kIyhAGAFizaEVWLbnS2uza3kPQSRrCenEiRsLBus0pIARl6tgFJ17R5aqF2mWYLkK6Nm1ByMpAKm3HW4vyIsRWvOMjm0rxdEWOGZi51LAZFZFAbIT0gPVvqLcar2wbgPiEy3t/RKbBieJVFUAKW7NATUyQfNwp77QiH5Mn+Bqe9+fgn0jC+tYeuU9yzGTPtOLpIxGMsn3zEn3tuAtb9ddW35+CfSML61h6ROy0akwUUUVKpZl+O4/k+X1iCmeliX47j+T5fWIKZ6AooooCiiigKipqGoPnnefHiPemYMSFkZIyRpq0UWQ/pZfTW7i4o+kLO6pCl42u1iS1lLEk2UDMNfyTpWxv/wByjaGL2nNicOsWRmRkZpQrXVEF7W01U1Q4ruKbWlN5OibW9jOLC/YMth81JjaJrEy1tud0OEXTDxCSxAz6ohUcgPCtmJudLgAUnRbZlbExyOxuHW2Xq5bkXy256cadh3CNpfgQf3w/00e4TtPTqQaG/wDTD/TU8Y0vxrBi3kwx/k/ERnwlVfDvmvwvwGhzW8lta392j/8AyLeeT1qqmfuf7feN0Z4CrizXkUsRe+rFbnXnTQm78uC3Zkw84USLmJCtmFmxAYWPmIqlY1CPh1BamoWpqyBRRRQFFFFAVBqaKDm2/wDgs+Lvcj3pBp55KWs5X3lulyNmZ2iVblQCSpYi5YkLl5qSTzp33wwrNibqrN72uoViOL8wPLVCdnyfi5P0G9lNQnZax+EklgnM2aUrHAS5F2LmwZAMw8FA4sLarfW9q0nklDhAhSNkU9QnIWVVDMw0AJ05XuDfWm/+TpPxcn6DeyvOXZch/qpP0H9lTMbI7NTueIRtKK/4Mn7tq6Nvz8E+kYX1rD0o7nbKdMfGxjcAB9SjAaow4kU3b8/BPpGF9aw9RrRJgoooogszfHcfyfL6xBTNeqra+6mFxTK2IgSVlBClxcgE3IHz1X+5ts7xOH0H20DLei9LXubbO8Th9B9tHubbO8Th9B9tAy3ovS17m2zvE4fQfbR7m2zvE4fQfbQMt6gmlv3NtneJw+g+2j3NtneJw+g+2gZP450fxzpb9zbZ3icPoPto9zbZvicPoPtoGS/8a0fxzpb9zbZvicPoPto9zbZvicPoPtoGT+OdLPdJH814n81f3iVl7m2zfE4fQfbQe5rs08cHD+ifbQMimpvS17m+zvE4fQfbR7m2zvE4fQfbQMt6L0te5ts7xOH0H20e5ts7xOH0H20DLei9LXubbO8Th9B9tHubbO8Th9B9tAy3ovS17m2zvE4fQfbR7m2zvE4fQfbQMn8c6m/8a0te5ts7xOH0H20e5ts7xOH0H20DLei9LXubbO8Th9B9tHubbO8Th9B9tAy3pf35+CfSML61h68vc22d4nD6D7a9IO57s9GVlwkIZWDKbHQqQQRryIBoGGipooP/2Q=="/>
          <p:cNvSpPr>
            <a:spLocks noChangeAspect="1" noChangeArrowheads="1"/>
          </p:cNvSpPr>
          <p:nvPr/>
        </p:nvSpPr>
        <p:spPr bwMode="auto">
          <a:xfrm>
            <a:off x="6350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67590" name="AutoShape 6" descr="data:image/jpeg;base64,/9j/4AAQSkZJRgABAQAAAQABAAD/2wCEAAkGBhQSEBQUEhQUFBUVFBkYFhQVFhUVFhUXFxkVGBUXFRUYGyYfGBojGhUVHy8gJScqLS0sFR4xNTAqNSYrLCkBCQoKDgwOGg8PGjUlHx8pLCkqLCosKikpLCwpLCwpKSkpLCwpKSksKSkpLCkpKSksKSwsKSwpKSksLCwpLCksLP/AABEIAN0A5AMBIgACEQEDEQH/xAAcAAACAgMBAQAAAAAAAAAAAAAABgEFAgQHAwj/xABUEAACAQIDBAMJCQsKBQUBAAABAgMAEQQSIQUGMUETIlEHFDJUYXGRtNEXIzQ1dYGElNQkQlJTYnKSobGz8BUlM0N0k7LB0tMWNmOC8WRzwsPhJv/EABoBAQADAQEBAAAAAAAAAAAAAAABAgMEBQb/xAAlEQEAAgIBAwQDAQEAAAAAAAAAAQIDERIEITETFEFRIjJhUpH/2gAMAwEAAhEDEQA/AOlbZ2lijjo8NhXgjvhnmZpopJfBkjQKAkqW8O/PhWXee1PGcD9Un+1VjN8dx/J8vrEFMpagXO89qeM4D6pP9qo7z2p4zgPqk/2qmS9Y9ML2uL9l6Bd7z2p4zgPqk/2qjvPanjOA+qT/AGqmMOKA9Aud57U8ZwH1Sf7VR3ntTxnAfVJ/tVMtFAtd57U8ZwH1Sf7VR3ntTxnAfVJ/tVau8fdKgweIMEkczMFVroEy2YXHhOD+qqz3acL+JxP6MX+5W1enyWjcVY2z46zqZXvee1PGcB9Un+1Ud57U8ZwH1Sf7VVCe7VhfxWI9EX+5Ue7ZhPxWI9EX+5U+3y/5R7jH9r/vPanjOA+qT/aqrd48btTCYWScz4FxGAcows63uyrx75PbWn7tOF/E4n0Rf7lWO+u0BPsSWZQQskUbgNa4DPGQDbS+tUvivT9o0vTLS/6y3Rg9qeM4D6pP9qo7z2p4zgPqk/2qmMGpDVm0Lfee1PGcB9Un+1Ud57U8ZwH1Sf7VTE0oHEgeegSjhcUC73ntTxnAfVJ/tVHee1PGcB9Un+1Ux9IL2vrUGUdo7PnoF3vPanjOA+qT/aqO89qeM4D6pP8AaqY84qA4PA0C73ntTxnAfVJ/tVHee1PGcB9Un+1VYYreXDxzdC8lpMofKFkaysSFJKqQLlTz5Vgd7MMCQZQLWuWV1FjexzFbWNjrep1Kk5KROpmGl3ntTxnAfVJ/tVHee1PGcB9Un+1VZLvHhyLiZCLgaG+pNgB5a2P5Uj/DH6/ZUaR6tP8AUf8AVL3ntTxnAfVJ/tVae1MTtLDIssk2CdOlhRlXDTIxEs0cRsxxBAIz34HhTIdrRC/XGhtfW1/PaqjfOUNggw1BxGFIPb91Yei0WifEmOiiiixZl+O4/k+X1iCvbfnZMmIwbJCGaTPEwVXyXCyxls2oBGXMbHTTttXjL8dx/J8vrEFM9BiKTdsbClGNxGIw8ClzgcsT+9j7pMklmObW4VlJbsFteFOlFBzvY2wsThJsOvQM0OHbEKnRSJJaOZICtzIYybSCYeDppypi2Ls9kmkMsRaQyzMMTdCDG7kxIOtn6qZUy2sMnlpiooCoqaKDhXdXW+03A/FxAecg2q9wPc5wwZVfpZDY3PSBASBr1VUEC9+dVPdLcDbAJ4AQE34WBBN/mrosarHZuD2IN+OpJ1toTw4eWvTyZbUxUiJ+HmY8db5b7j5a2zt2cHhmzRwIGt4TFnYA8dXJty7K3pREb3RGv+Ei/Pe4rVeW/Zfj2HzV4NNrr5u35rVwTa0zuZd0VrHiHOO6RsqOHFIYUWNZI8xRRZQwYgkDgLi2g5+enva3/LS/2WD9sVJfdNYGbDn/AKTf4xTptb/lpf7LB+2KuvqJ3ho5enjWW5u3iwskmDxEcJtK8Uiob5esVIHW5a8+XGvLdeCRMOFkjSI55MqKFFoy7GPOq3VXKkFgpIuTVutTXA7yxtvYkk20MLKFj6OKGYM0iLIAzSYVkCqWBDkRvZxe1j20tYHd7ERpCegkLx48TSALhgWjzYrVXVwZNJE0Y3F9OddMooEJdgzttCWURPGrzpIZcyKzQd4dC0QKvmDdMVNuAKZgdBWhHuhiXSCJo0VExLEvJHCXMZwk0eeeJHyPIHZVDKddGKi1dMooOdY/djFCcvGjOqQd6I7zKZXg73cZ2BFiTiGVixYN1D1e207n+wpcKjrMuUskBGUqI7rCqOojDHLIGU524PdSOYDjUGg5pvZhz/K4KSWYwRhoyFsVBlylS3FtTpy51pvtgqTljMjDQ3OUEnVlIJ1FzqeJtxrHunfDfwrwx9Tts0mumo89UWC2hJFdXBN+TeFrw6/3w8h18taV5a8vC6qI9SZb8uIdz/RDOBZdEtz7DoxF+Hnra2ZJI7uihw+fUFiojFhY9jE62te3OtrBSoxVRlLSE9Y8VPEkjhp/Aq1hZIXVZCGBPVfwjfTUEdvPy1fhtyc+PiER4XEWGaQEKbgFV6oHa1hfS+lWe8I/myLW/vuE1ta/3Th9bcqk4hDEUDLfLbiD2jU8/wD9r23wN8CpHDp8J61h6penGHpdBblae/wZaKKKzesWZfjuP5Pl9YgpnpYl+O4/k+X1iCmegKKKKAooooCiiooOB92CUjacgH4mP/C1P2F2ssscbIc6lAQeZGUA38t737DekPuuwg7Uf/2ov2GtTdPeVMNG0cpNs2ZSova4GYEHyi/zmvStS18Vf5DzovWmW39dIM9r2Pntf9duFQuNB8I8dOVJWL36j+8ufzgR+q+leA3zjkFi2XtABN/RXL6Vvpv6tftX906YjEQjsiJv2hpGH/x/XXSNom+7CH/0mH/bFXGNts0+Id8wy3sl73CLooty5n/urs+0ltuwg7MJB+2KpzVtWsb8LYbVmZ06EtTULU1zOgUUUUBRRRQFQamoNBzjfWCNsf1yAehTXjoGktp578dKXdv7P6IXDB2c2jjvdnY62AHICxLcFA15Cm7fHcWfFYrp4XhT3tE64cm6lyfBHDrCqbZfc22hDiDP0+EY5coUpNlVTqQo5XOp8tc9vU5fj4ct8MWmZ0X9n7m47MWEkZa3VsxRDwuqNY3t21S7f2NtCPEB5cO5UG7CBiwK3GpyEhTyvYc9K7js3ZcwBWZYco8EIXOXn98o58OyvebZT5LIwv8AhNcsO0g628nZSvPzZT0Zj4hwbZ4lkxA72nkCFv6KTqyAX8EaEMeRIrr22I2XZMKvcsJMGDm1NxisPe5sLn5qp95+5fLMB3rLFAwIOezhjxzEsupYm3W41b7U2e8GyIIZX6SSN8GrvcnMwxOHBNzqb+Wr4/U3POW2LHFe+tHKiiitW5Zm+O4/k+X1iCmUmlqX47j+T5fWIKy32jZ4kRElLNIB0sQkY4cWa82RD1mA0S4IDMp5UDIDUZqhOFKW08JiDjCTGZkaWIJq4WOAqFxHWVgFYMXYhgc4KgcNAbs1GaueS7t4qQxKxd8uLkizTZ2QYaKHEJAzhHUsWZlYve5YqeQraxGxMQmKVVaacGARtLNmUxkQOnSpKjBWDOFzRMt8z5wdNAec1GauU4vZWPAhljjmLRNAejZmGZ8Ng58wYZvBeYol+DE31GtOe4ez5YMI0c2fMuIxFi5JJTpn6M3Yk2K2I8hoK7efY2yZcQz4zL01kVvfZ1bh1AEjYcjxA89US7C3eJPDTQ3lxg/a1UHdVzNtXJHlL9EhW7hDcAkqMxAvbUDn5bVobJ2MVReldM+YNGispDZgSzNmWzCw8E1y5OqvSdO/F0eO9eUmbFbJ3bU5XIvpp0uNPHhwbyj016Ddjd1WVcti2otLjtRrr4XDQm57DS3ihhjMwld4H1hkdABdhqhcAWscilbAZgQL86358Gt4xJ0Le9r0UxQ5Dc9dAL8+qMpuer2E1T3do8tPY0nxK5n2Fu+iRu1gsusbdLjCHtxtZu2r3e9IhsOQYf8AoRDGI9WPUDxhdW1PDnrXPcZFG8ckasZGRi0TNZiXQM0lyLAliZBcWHDsFOGLkDbs3BzAwrrYi/vw5GtsWecs6n4c/UdLXDETHy6MDUg1rbQUGGS6dIMjdS18+h6tud+Hz1pbq7OMGEiRhZ8oaQdkj9eQDsAZiAOQAHKt3ItiajNSrvtBOcrRrLIggnASLwxiT0fe0nEWy2k63AEiqVsJjopWkySSus0uIGXN0cgbAJEiKCeeIDdTkNfLQdEzUBq5PNu3jskUAjkIiOIKtJJnBMmHRgTIjDrDEdNkJ8G6Vdz7IyyYiY4WSe+DwxjV1JZsQzTiQuqnR9YjJbkNL2FA+5qyqp3ZwixYWJFz9UG5kVkYtcl2KNqoLEkDgBYDQVbUEUXqDVON5oWz9GS+RyjEWADDysQCOVxpoaaTEbXN6KWcTviq/ix+dKCfQgNIOP7reK74dUWJYkJA6t2fkurNoCfJU6TNZh2S9L+/PwT6RhfWsPWruBvgcfC7OoSSJ8jhb21UMDY8OYt5K2t+Pgf0jC+tYeoVMFFFFAsy/HcfyfL6xBTKVpal+O4/k+X1iCmeggLRlqaKDHLQVrKigxyUBayqDQcU7qOxIsRtB7OY51SK2twwIOWwLCxDdg8vkpa2ltKRcUyAXysAl2FlDL1NeFrHieQNOfdUwbNiJHRM/vSKxAzOv3ysmXUEFQbHjY9tIG0NqB1K9bPGnDRlZAM2hUXB0APm5EGvMybteXt4IiMcSatnRd8CePFLpZUeJCLgKFfPdL9YG1vnHaK3Dgc6osgGRXaRXDM4zZbqWc3tcgr2NcWOlK2w8cySgsyEyqCzksFTnx01AHDza6Vv7VxssS3HWTIelZGFlLFcjC4zBCwvbLfjYkGsZiZnTo7eXpiN2F6NAjs5zSkkEIxV7t5lIB1LcSq9tPW1Y0XdxhECqdEuQNa4Xplte3O3z9utJO6+8Bk6UNkzCIBevlCob3HRjwravprccbU8bYlDbusyiwMS6AZR/TLwXlXX02993B1sfjE/0/gVIWhamu55aCKjJWVFBjkoyVlRQYhayoooPHFRZkZfwlI9II/zrgW7eNgDtDiBIxVmsS+VQRodBY8jz5V9ANXzvtLY33XMspSK8ruWc5RZmNwotc68qtVaDVPtjAR6DoCRyGeZv86hN98FGvWR78QowwTTkRfT568cPvphoEWPDqllsuZIrk+Usw1NUu3d7VnYrLG5twYsqkeUAAn5qnS860c+5hMf5QxxAtHMkUq346XGo8zim3fj4J9IwvrWHpL7k23onk6FkdZljsGFujZE7Txz6/qHlp034+B/SML61h6rLMw0UUVCCzL8dx/J8vrEFM9LEvx3H8ny+sQUzXoJoqL0ZqCaKi9GagmoovRegQ97e5rJjMU06Ysw3VBk6PMOoCAT1xc6nlVbF3E1C/CCXs936PUmRQDfr6i4OnlPnro0mPVSQb3HkqO/18vorOcdZ+G0Z8kRqJc7h7jroytHiwrKLX6En/7NL/51G0O47JMuV8Wls2bTDAEeYiS/PneuhYna0cal3YKo4ltP/PmrW2fvLDOzLGxJXUgqy6aC4uNRc1T0scT4X9xmmPJEwHcPSK9sQxzJZgU0Zu3RwQt7G17i3GrfefZHeuwZIL5ujjUZrEX99Q8CT29tOffS+X0Uv90n4qxP5qfvErStKxO4ZXy3vGrSZlqagUXq7NNFRei9BNFRei9BNFFFBia5Xv1uRiZcaZYYRKjWKnOoKNY51dWIupY5r+Uiuq1FBxPA9xjFvrLJHGL3ILlj6EW366YMD3EIVsZJ2Pb0aBf1sWNdNovQLm7+4mFwb9JErGSxGd2LEA8bDgPmFZb8fBPpGF9aw9MNL+/PwT6RhfWsPQMFFFFAsy/HcfyfL6xBXtvn0nex6EzdLe8XRdJcuASAxTQX1sX6ma2YEaHxl+O4/k+X1iCma1BilLGLxTpiZmlXEsECvh1hWUqyLGDIGEYKljJmFn1tly01WqLUHONj4zGwtAMUMXZcQJJGKvKCkuFmzp7znBRMSpAB4Bo/ITv7ZlnMeOP3T02SbvToRPk6PvYGM2UZc/SZ9D189raWp4tRloOd7YwWIXvwxnFaHBdHZ8W4tJKpxWRFa56t82XUC9rU6bEHvEepPV4kSgnU8RMTIP8AuJNWGWi1BUYtffG+b9gpa3i3mWJMsbgPexe4sgHGxOma9x5Mppi2rihH0jnUIpa2gvlW9rnhfhXDcfjmlkZjzYnQWFybsQOWt/mt2Vy9Rlmkaj5dGHHyncmabaxZU6xksOqxcsQLksCdebefhWzsDajLioWOWxbIbEjR9OJ04kHXsFLWyVCoSxsGOg5dl/1fsqzwliQVIIvcHkSNbeSvNrkty3LrtSNah14iqnuj/FWI/NT95HVjhpM0aNwuin0qCf11Xd0j4qxH5qfvI69uJ3DzZjS23hMnemI6HP0vQydH0ds+fK2XJfTNe1q09y+l71HT583SS5TIGBMfSP0RAcmQLky2DkvbjV6KAKlBd3l2czzYQqZrGfLL0ck6L0XRTt1xGwAHSCPrHnYX5Us7YfHdBPk746bosR0mXpbB+njGE73t/wBHP/R8vC61dIIotQc82vBj4UjSM4iUxvLirRFmUKrL0OEaZyrTIQZb3uxsulrVdbruHxOIcd8ovgxxyjFgZVPWlIn6oZnOgHBFXhcgNNqLUE0UUUFftna8eGgeaU2RBc+XkFHlJIA8prj+0O6LPibkTPBlDBo4zoXuLIGRc1yL2Ja3G9qd+6tgGlwRKuyiK8rqqhsyrZToea58w15HyVxrBYICQFmMyEA6ZkvqwytzUgg6AnwuJ0rbHEa3LO8/Brw3dFnjQxZ2bLcDOULm5JtqpLWv28q3djd0OaDKzPLOjHWOVVQrfUmNwTmAFyBoLW7K1ESIWURQaqOuLMliOcgW/DjpVHicSysY42sjnLkzgRHLcoQ7WA8GwOnG2l9dYikzqWczaPDvOwduR4uFZYr2OhU+EjAAlWtz1HzEVpb8/A/pGF9aw9K3ciwZjWRiz3kZhJGwyiMxFchtxJZZOP5PO1NO/PwT6RhfWsPXNaNTptWdwYKKKKqsWZfjuP5Pl9YgpnpYl+O4/k+X1iCmegKKKKAooooCoNTUGgV98SO9sXfh0L8e3Lp+u3oriUkRLgDn5uF7a19B43ZXS5w2VkcEMrAkEEWINc/PcgkEpdJowNcqsJGIHK7aZj7a5c+KbzEw6sOWKRqSB0t+rrpwH8cau92UIZnsCBbQi4JBuARz0/bV8O43PmucRF+g/tqy2f3MZ4mv3xGRa2XK9r9vH+L1x+2vHw3nNSY8vfYu053xK5pGYN4SnhlsSbLwB00I8nGrjuj/ABViPzE/eR1s7F3a6BbswaQ6FrEADsUcvL5hWt3SB/NWJ/NT95HXoYa2iv5OK8xM9jOtTULU1szFFFFAUUUUBRRRQKfdE3dfF4MrEWzo2YKCRnXg625mxuL81HbXIYMLe4EUxljIPVvmy2uQ0ZXs1B89/J9D1S7c3Pw+L1lQhgbh0JRgdOY8w9A7K1x5OPZnenJxVd5pwF6kZOgJKtnvfXq1WbXw0so6R8zXvYXVbqls/VUkrYkcRcgaXFdwbcGDoymoBUqGu+YXB1v0mp89eWzO5vh4ZOkLTSN+U9l/7lS2bhzq/q1+leEl/uM7vPEks7AqjgJELkh1U3aS3AC5yj81u2m7fn4J9IwvrWHq8iiCgBQAALAAWAAFgABwFUe/PwT6RhfWsPWEzudtYjRgoooqElmX47j+T5fWIKZr0szfHcfyfL6xBUd0Das0GEJgEmYyRjPGuYqvSxhhb8oEj00DODUZ6haQd4MZilO1HjM3vER6ErIQqMcLG4yw5euc7E5r6E+Sgf8ANRnpN3m27IQGw0l4+952ieIhhJjEMYghNgc17v1PvrHsql2ttfHJ30M0qunfsmVdckYwaNhiDbwRMWCnmwI4ggB0zPRnrnWGxmKbELA8k6r91XXMxdMkWEeG84Az3ZpHUjlIVOqkDz2JtCfptnrLO9pcBBM4mmePPPI65wtl67W06I2HmoHjFbyYWJykmJgR14q80asLgEXUtcaEH568v+LsF43hf7+H/VXzv3Wx/POL/OT91FVBsWC8qEqCM1ust1JsePby/VW0Y/x3tG++n1P/AMXYLxvC/wB/D/qo/wCL8F43hf7+H/VXzhidmxSufeypsTmVo416psRYi3AAjt1pdxeEy2IFlN7Xte4tcfrHpqnGJjsPrH/i/BeN4X+/h/1VXd0Zwdk4ggggohBGoIMkdiDXyrIND5j+yvp3ev4gb+zwftiqiTqKAa0dtM4w0xicRyCNyjlSwVgpIYqASbdgB8x4Vp7oYmV8Nea5PSyiNiblohI4hYtYZroB1vvhZudBdE1GaqDeLGMs0Ks7xQNHKWlTRumUxdCgNjxBlIWxzFQLHgVza+2MWvfGRpOkCYzMmXSOGOGRsJMotozOE1++LMPvLKHQs9GeuYHa2NjHWeVQvTgqxzspfCI2GvJl98zzB2TsLBOIArW2zt7aMfSBWlsOkAYL1kkj2V0hQ6a5p2Dj8qNhzFB1jPRnrnM22cSqBkklaEPMqS+FnvgkaO72u/3SZFU82AXXQVUjbu0VfI7z375wgY6WVUGATERnq/ftjCTr/Vt2Gg67QaitXae1IoIzJM6xoObHmeAA4knkBqaDbovSRL3TUsGjgmkiL5ek6o87BLliAL8hwrLZ3dUwkjhZM8F2KhpAMlwbWLgnL89h5amYmPLo9rm1y4ydaX9+fgn0jC+tYer5HBGhBqh35+CfSML61h6hzmCiiigWZfjuP5Pl9YgpmIpZl+O4/k+X1iCmeggCoyVlRQY5KMlZUUGGSjLWdRQfMfdYjvtnF/nJ+6iqogwpCLfsfwLkguBluNQb5bdg4nWrrurxn+WcUQrHrJqL2/ooq09luei64sQFyajrA5gc3DLwtbmCa6ZrM1jSle9l9s7eWyJ0kQW0YZmZltlA8KwDGxANrjjWjhMIs8coLBwbtlzWBOvvkNh1COQA1Fwb3qtkwXSsFj4+CygHTXhzAUDW/CrDAxGHrDhl1MTBi4yka5tOa3tWdPxstMkieOwPmP7K+md6/iBv7PB+2KvnXF4fqn83/Kvove0fzC39nh/bFVs0aZ47coOYFSBQtTWDVBFRkrKigxy0ZKyooMctGSsqKDAmvn/fzfA4zGuqOoiiZkhOhU2FmbUWBY31tcAAV2beyVxCAtxmaxtpyNhfykV86phmZ+iQLmLcWPly2bmCCRr5NapF+VppHmHqdBirv1LeG5gdrNCBk1JBA1B1PO5/jWl3F4qW/XzXt+Dx5a246kD56tMfF0DlSNQxDLqACDbS4v5b/NVRiM0jEgkWB5XsDp+vhVr2t2pZ6/VcZpzxz3+nae4dve+ISXDP/VAPHc3spOVk11sCAR2ZiOQp234+B/SML61h6533B9hMjzTnQGNUHlL5ZL3vrpl05X8tdD34+CfSML61h6l8xl/bv5MNFFFGZZl+O4/k+X1iCmeliX47j+T5fWIKZqCaKKKAooooCsTWVRQc33p3TlkxUsqRlsxGtmsbKo5DyVz3a3cz2i8zusdlYjQZ+QA4ZfJX0TRat/WnUQxjFqdxL54i3B2kkWRMPlJYl2986w5LbJwFEG4O1AjJ0IIYG1xIMpPEjq66cjX0Paiqep/F+M/bk+H3HcoA0DXCgHqnkLGm3f6PLsaZeFooxbzPGKa6We6T8VYn81f3iVN8k31v4Vpjim9GdamoFTWTUUUUUBRRRQFFFFBq4/BiWNka9mFrjQjsIPIiuXYvcefCzmRVWRS1xMi30PETRgFgfylDDnpT5tnejveXIY83VDXzW435W8lV539H4k/pj/TUREb21x5bY57OR784MvKwTrjKxDAjMzXU8CSdf4FVm6G4GIxsuSwjT7526xUc7Kt9fzrCuzy78ofCw4bzsp/alQO6Iqiww9h2CQAf4KmY3Lpv1tra12M2w9ix4WBIohZVHHmx5sfKbVob8/A/pGF9aw9a2xt9++JliEOUkNqXv4IJ/B8lbG+5+4x/aML61h6OGZ35MNFFFAsy/HcfyfL6xBWW+u0JIYkeKQJZmLKCglmVY3PRQCSNwZCbEC1za16xl+O4/k+X1iCmUoDQQnCkPb+9s0eMlEbkRRxNDborr3yYHnWQy5CBa0UfRltTJwp+tWPRjsFBzZdv4/vCImUibFdEYH6KOWVQIBNOzRQoVKF1CL1bgSgnlXvtLeOciWaHESKn8lPjEjK4dlWTrAKSYsxCkDQm9x2aV0PIKjoh2Ds+ag59tfbOJiOMK4l7RHBZAwwqqoxMqiS7GDSy3AJva9zenTY0rNBGWcOSurB0cNqdQ8aIp+ZRW6YgeIBvx8vnoVABYAAdg0oPmLuuY2Rds4oK7gZk0DsAPeo+ABpQG0Zfxsn6b+2ui787vDF7cxozEZGiuqgZiGiQXBOg1AHPiK8sJu4sYOSPLrrISGIsdSX5Dhw/C50mdLzkrXsVtn7HxkouDKq3tmeR17eCk5jwPAUw7O3TzrZ8RiC9xbIzDNcEkIDe5sO32VeCGKNrKxeQ/knQm4sTc2tpre3Ptquxe2T33hlWwV2JKIQpVwLX4aeEDr5apNpnwpzmZ01N9didDhop42liY9WSMSyMhIIFwWbMra6jgeItwp23elLbpOWJY3fUkk/Ce00v78YIHAva5ysGNh2qeZ1t1eP5HzVfbt/8ot+dJ61Sk7r3Xt4dE3vx8sOG6SF1QiaEMSubqPNHGwUHQGz8TfzdlfuRt+fESYgTi2Sxy2A6J+mxcZiuAL2jhhbrXPvl72ZQGzJf01IQVdQm777fmw88Yhkt9yzyrFaM9PNHJhlij6yltRI4spB1vyqrxm+mIRx1yVixOJecLFnvhosV0CIxVD0fU6V85tfoOOpt0VogSCQNOB7PNR0Q7BQctwm+mNOIjjzF/uzEgrkiAki+7Uw8QIW4IfBP1uJzC5rfferFZYujkEmaXBljkQXaYTnE4YWWykCOMC/XXpBmJrofRDsH8f8Ak+mgRDs53+ft89By7djfXFzSQ55c5cYS8JjiGYTvilnc5VDAosaHQ2GU3GtdSWoEQvewv221t2Vlag51v7iguLA/6Sftek7GbfWNwrXAIJDfe3AuASASL6C/aRV73TWPf4AX+oj6xz28KT8FTVNA6uEwzEMrEFrL0S5mNiGd42kIyhAGAFizaEVWLbnS2uza3kPQSRrCenEiRsLBus0pIARl6tgFJ17R5aqF2mWYLkK6Nm1ByMpAKm3HW4vyIsRWvOMjm0rxdEWOGZi51LAZFZFAbIT0gPVvqLcar2wbgPiEy3t/RKbBieJVFUAKW7NATUyQfNwp77QiH5Mn+Bqe9+fgn0jC+tYeuU9yzGTPtOLpIxGMsn3zEn3tuAtb9ddW35+CfSML61h6ROy0akwUUUVKpZl+O4/k+X1iCmeliX47j+T5fWIKZ6AooooCiiigKipqGoPnnefHiPemYMSFkZIyRpq0UWQ/pZfTW7i4o+kLO6pCl42u1iS1lLEk2UDMNfyTpWxv/wByjaGL2nNicOsWRmRkZpQrXVEF7W01U1Q4ruKbWlN5OibW9jOLC/YMth81JjaJrEy1tud0OEXTDxCSxAz6ohUcgPCtmJudLgAUnRbZlbExyOxuHW2Xq5bkXy256cadh3CNpfgQf3w/00e4TtPTqQaG/wDTD/TU8Y0vxrBi3kwx/k/ERnwlVfDvmvwvwGhzW8lta392j/8AyLeeT1qqmfuf7feN0Z4CrizXkUsRe+rFbnXnTQm78uC3Zkw84USLmJCtmFmxAYWPmIqlY1CPh1BamoWpqyBRRRQFFFFAVBqaKDm2/wDgs+Lvcj3pBp55KWs5X3lulyNmZ2iVblQCSpYi5YkLl5qSTzp33wwrNibqrN72uoViOL8wPLVCdnyfi5P0G9lNQnZax+EklgnM2aUrHAS5F2LmwZAMw8FA4sLarfW9q0nklDhAhSNkU9QnIWVVDMw0AJ05XuDfWm/+TpPxcn6DeyvOXZch/qpP0H9lTMbI7NTueIRtKK/4Mn7tq6Nvz8E+kYX1rD0o7nbKdMfGxjcAB9SjAaow4kU3b8/BPpGF9aw9RrRJgoooogszfHcfyfL6xBTNeqra+6mFxTK2IgSVlBClxcgE3IHz1X+5ts7xOH0H20DLei9LXubbO8Th9B9tHubbO8Th9B9tAy3ovS17m2zvE4fQfbR7m2zvE4fQfbQMt6gmlv3NtneJw+g+2j3NtneJw+g+2gZP450fxzpb9zbZ3icPoPto9zbZvicPoPtoGS/8a0fxzpb9zbZvicPoPto9zbZvicPoPtoGT+OdLPdJH814n81f3iVl7m2zfE4fQfbQe5rs08cHD+ifbQMimpvS17m+zvE4fQfbR7m2zvE4fQfbQMt6L0te5ts7xOH0H20e5ts7xOH0H20DLei9LXubbO8Th9B9tHubbO8Th9B9tAy3ovS17m2zvE4fQfbR7m2zvE4fQfbQMn8c6m/8a0te5ts7xOH0H20e5ts7xOH0H20DLei9LXubbO8Th9B9tHubbO8Th9B9tAy3pf35+CfSML61h68vc22d4nD6D7a9IO57s9GVlwkIZWDKbHQqQQRryIBoGGipooP/2Q=="/>
          <p:cNvSpPr>
            <a:spLocks noChangeAspect="1" noChangeArrowheads="1"/>
          </p:cNvSpPr>
          <p:nvPr/>
        </p:nvSpPr>
        <p:spPr bwMode="auto">
          <a:xfrm>
            <a:off x="6350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67592" name="AutoShape 8" descr="data:image/jpeg;base64,/9j/4AAQSkZJRgABAQAAAQABAAD/2wCEAAkGBhQSERUUExQWFRUWGBoYFBgXFxoaGBgaGhoeFxwXGxocHCcfHhkkGxocIC8gIycpLCwsHB8yNTAqNSYtLCkBCQoKDgwOGg8PGiwlHyQsLCwsKiwsLCwsLCwsLCwsLCwpLCwsLCksLCwpLCkqLCwpLCwsLCwsLCwsLCksLCwsKf/AABEIAIQBfQMBIgACEQEDEQH/xAAcAAABBQEBAQAAAAAAAAAAAAAEAAMFBgcCAQj/xABIEAACAQIDBAUHCQYFBQADAQABAhEAAwQSIQUxQVEGEyJhcQcyM3KBkbEUFSNCUpKhstFTY7PB0uFigpOi8ENzg8LxFyQ0Fv/EABoBAAIDAQEAAAAAAAAAAAAAAAABAgMEBQb/xAAwEQACAgICAQMDAQcFAQAAAAAAAQIRAyESMQQTQVEFIjJhQnGBscHw8VKRodHhFP/aAAwDAQACEQMRAD8A2+o/pDhrlzC3lsllum23VFGysHglIbh2oqQpUAZ3tHY+1gLq2rrlMrC0DcHW5vkaKGNw3Ij5QG0gHNLTBFTm1MFijssJbN0YnInmsouEhgSpZr+gIEEi6SATBJ0q0Uxi8atsS0k8ABLHwAoAo2MwG0z8oVBeF26wW1d+UJ8ntWTkPZXVxdUK65+rJJaZI0HmPsbVuWWGS4lxnw7nJdt5QotKt62kXkaOsDN5yyDvnSrY207rRltZAZjOZfT/AAKePOeIqI2rtV7do3LmINsZsiqqqC7bmyyJ3zHcs1FySFYR0xwmJdLXUdayhm65bF1bN1uwQhFxiBlDwSJ103gEFrolsnGpdu3MZeL5ksoqAkrmWzb6y4oDZVDXes0yA8ZgxQ1rY7u3WLicQFcAi51hjuBSBHsmixtAYZoN244DZQGOadMzDdOgI151Hn7sXIjNpYDaoxF97L5rbdcLCFwuUvbspbdiXMordYwXLIKtvziou/sfbH0fbcC3hb1lit8HrLmXELaumSsk/QEuVDZogDtVpqOCAQZBEg8weNeXfNPgfhVhIzCzsbbHVA2rlxV6pwiXLys+VzbABcN6Re3cVpMLCE66EpsfagcEtfP/AOzfJi8uXqm8xhN8yVWMiZAsyGTc9aFgvRp6q/AU9QBVcFgsYNkm0cwxZt3EVjczOCzMEcuXaHCkNAdgCIBMCq1e2Fto2yrXmLF5z27wWF6p7UCW5rbucsznka0bHJnBtgkZgZI0gePM/rVcTat22GVrkhSRmjtaGNTxoFdFZxmxtsdYS1xzpiQDbvBELFAtlsvXLlkgkCGyk7h5wJwOy9sp8lBYsLBfr818E3usuMkAySy27UOOsIMkbyIow3VvsqtmJLAA5zw1kydOWlTOF2hrkVmJA7a5pKEaGTO6adByIrozg9oDEYdsQt0IuFFu/wBZeVl61dOsUJdOd3OpLqdI7QMqbwKruCxjdenaMMSDJJG48++KsdIE7FQmK9LZ8X/IaLoPFels+L/kpMYZSpVDbd20bBECVjtkb1ncf17taklYm6VkzSrN+m/Tu7sxk7QuFrYLK32iTqOIGh/Cpr5/vOHyuoC2w7ZRDLmXMBqIPI1LiQc6LdSqmYnpPcDW1DZAyZldxpcaO14Af3rtNu4ghrN2BcKZrdxICsCIDHWBB3kafhK4sPURcKVDbMxnW2kfcWGo5MNGX2MCPZRNRLBUFhPTXvFPyUbQWD9Nf8U/IKAG9o9IcPYMXbqqZiNTBgGDlBjQg61FX+mylM1m2xB0V7n0duecnUieQ/DWqudvrYxGLN9esBe4ANIAzGFPdAia5OGxeLsZ1ydW0PaGeSRvGTflHtHDSubPyMk7jj737f8AZoUIx3ImL20LuTPfxNwHUi3aHVzO4A/WA8T41X9udJVbFpZRroyWhcxDOxCoGMgu5bflI0G+QBJ0pi/sva1+z1k2kZPMVm7bBW1WYyrx3927fVZ2Bj3vbWsDEAorF+vR4HbTrMhcEAZlDjWI10FZY4JzbWTr23sv5RSuPZM47pzmu4Z8KGFtSM5aVnK05SzEBiQJ00ExrJrXdm7ctX/RmeIniOMeFZp0j2Kbq3RYuBzb0IyqVEnjczQpiTu4RUb0c6KXSqqdo3LV1WYi0jZVMDQq8gZt41kVowc8TqkiufpyjduzbKVU3ZvSO9a7OIu2TH2ritdIA+zZUiffVtwmJFxFcbmAPv4eIrowmpGVqhYv0b+q3wNc4EfRJ6i/AV7jPRv6rfA0sF6NPVX4CpiHqVKmMddZUbIJeCEEgS0ab+W/wBpN0Bn/AEl8oONtX7q2MOps22ydays0kaHUGBDSKG2b09xt+5lRsOjRolzshj3GSZjhpTPSLaF0BbLrbZVIm2AwCnh2gZLa8eJOlOXujWDxDIikWL0eaHzk6TqIgHjEiuPLyJSn9rdf7GtRSW0SLeUXFWDGKwWmoDWWJ1HCCD47xpumprY3lFweI06zqm+zdhfcZyn31nOIxeKwRUOuUy2R4IL5Y13wYzcRx41IWOkKYi27YjD2yEElgsF2Oiid4JP4TyqUfLnD8v7/AJMTxxfRrVq6rCVIYcwQR+FJPPbwX+dYXt28cJcR8MWtC4MwQMYSAJGadSSdB3HwGn+TvbFzE4Y3LrZmzZZIAMATrG/fvrdh8j1HVFUsfFWWilXE0prSVHdVDY+Mu3Hul7gzJcNtwqg7iRoTuFWbF4wW0LtMDlvqhbBvGy+LF6AWC3Tm3DOS0HvGYVVN7RF+xObI2kGuXncsBbBzFyIUTm3TwA391UfauMuY28ST2FDMoJ3AAt94qOFG4jaovdYiCLWhuNu6wg6KAdyydeYFMbKln0gLBNx2AJCRLxOknnE7tw0rNOXqUl0VN3okujm1Gvvew7NIRs9jgQobKwnkARv76P2kOuRrlkreCHTKQRmAIOoJ7Wuu7hVX27hVw5VbR9KhLnXMysZCnkI+qPbNRFg3MMwNtmtnTzTEifNPd3Gao/8AqjGXCS2O/k1/ofi8+GUHenZI5Dzl/wBpHuqYvnst4H4VXei2jmGzdZbVyeBZSUYgfh7KsN89hvVPwrpx6LY9HGC9Gnqr8BT9MYH0SeovwFdYq7lRm5An28PxqQwB70NcjUFtZnWFAjw0oba2xFvwynK2UwODH6pn3jwI5UVZwUWoI14c9RH96Y2XjCISJgnjqvPSOelMj+8ouHxz3LuW7CXFIDqVKxHdHLWeNTq7BuKR1ZUm5rIlQZ10JA5ajf3VYtq7FF05ljNEGdx9tdsWsWJJkrEAmQOET4UhUQu0MGEVULqzKIYA6idd2+P7UX0d28bjGy5kr5rfaA4H/EOdUuz2TcMmbhILHmZ1kfW76kLVn6JXt586HQquh783cec0WK9mi0DjG+nseNz8lN7G2t1qw0BxvHMcxXWO9Ph//J+SkWB81l/TJ2fHm1ZugrCm/JlbZnzSN0xJ5ieEVo21C4s3DbBLhGyAb80aR3zWKXcaAXgsQVExvz5iWJ4sxnxk1bjWynM9USm0L+GxL320ufJAwOdSSDDKAM09kETvO7hpXGzcBnw73fORnOe2zGSqtLLpwDAGDwjlXXRXZS2710XLeTrrLdZMqWzRBjwJM03cwDIl7C2S+UEXBcXhmgNPIEDXv1G+rSjQbawl3GXMznJasp9EBpoQSZHBiwM90UVse+q3Ql1Q1pbbFcw0y3ArZCTugnTkSedMbcx+FOHtAFsyEdYEUh2EEQToDrB399BbKxsrbCs1pnLgrlhkRyiALOn1d4nceNJ7Dos/k52g6FrVyAt1nexryMkRwBUg+Iar7WK286W8MLYAa9ki4NGBfskTJ1VwpBEVtKjTn31VNUaMTtHtA4I/TX/FPyCjqBwXpr/rJ/DFQLTO8bsK01687HrSbl3PbQ5WCyZzSZPHVRUVtzpH8lsWreHw2pbLh0taQeIYDfxk8zwrjbmFuNi8WrMVt9c+XKYcSQ8gj1+Pd30/hFN4pbYllRXVhOUs2XOhaInRGXmPhynKMG/+f1Lt+4BsfpHtXEXMrX7SlJa4nVqBbCmCHeJYc8k7vOFSOI2TavA32uWgOryqotkMhzZ+sRQpkHcd+mk8KptzYuIwfy25chWdCiwd1tjmIG/gAPfWkdHrIUYYsJGTMZ4g2YII8W/Cpc3Kdp6CSpEBszbqq161bZhfUBirpAdFDBss+cvamCNx7jUnhNnpiEL2QMwAz2zqV/xLzHDu7642tsSz8pLo0myylBlgqHOVlJmShUmP7U3ZTqFdu0Po3Byb4Kn4GGnhFUy3PXuC0gXanSHD4RupuK+eQXS0gcoSsQQWAPZI3kmSdBRmxenN7sHDYW6thCete6QAw8FBGYRAIM++q7sHFYeyupXrWuK3WHtkaMWGumpIJ9tTtvpWhtuLbBlGZrgUAzplPm6AaiBO8itf462V2matevZrBbdNsnnErNO4L0aeqvwFA4LGpdwQuWjKNaOXnopBB7wQQRzBo7B+jT1V+AraRHqoflN2k1m5hGUkZXd54SMoE+86d/fV7dwASdw1PgKxzEdJkv3XuXszO+dQoHZW1G5Tuz6ER7ayeZPjCl7l2GNuxraPSJsSVVUAukRcdRqzansDcDBAJ3+AqU6ObDa3iRBlkUm4wPZXMBI7yO0vCTPKqxiNophnbqWV2FoZHKNqxcliAYjs6a9440f0e21cKIGvuVzAugQDNB0m55zHSYUMedcuMUty7NLTqyQ2mzXsXba4cyh8oUjcikEkxznWjMQVuuXMW7SwyqRvI7CFhy00Hhzp7HbUw6EdUhe9cEKBrrwkk7gY4cKrV24y22IYgjRZ7WsQGAO8xOWeAJ4gHO5SbHoG6QPcuXgrQLdvcp3jQMDP2jIYnjJHCtL8mFoLhGG89YSTzJUE+zgPCsrOGZlyliZ89mMnXeZO81sfQfZBw2FVG84gM3iw/SK6HgvlO/hFOXUSamlNKKUV2DKRG37Zc2VkBS/anjA0Hv18AagdoYLD3b13r2IJyQAxBzBImBwiDJ0GtWja+EL29N6MHXvK6x7RIqEtYK1fa46EFdzLl1Db8zTqSCBA7qpktkWVHHbKCIlq22ebk3TIUsAOyBr2uO48aeSLdolw3aOa4mXKQimFtgHizFRPtkxU3h8DJuWmAW5GY6AowYzIU8JEEf4jTVvAZbVxs3VrlABkvZM87bSRwEbqr9L3RXRU0R7t12u+dJzEMGAJ+qpXgBA3n8KEw+FN3ECymZo9p38+Xwq0/IVQW2ezG9s1kk2zrA3z5wq337qC2XXLoDlMDjwB5ExXPxeDJ5XPI9fBKk0B7BslcUyyIt4dF38S0mrFiD2G9U/Cqn0NLviMS7mYCITpqwkkCOWnCrViPMb1T8K68eiURYFvorfqL+UUsUZypvzGT4LBP4wPbXmDH0aeov5RSxtslGjzgCVnnFTJDzuoiTHL9O+mVtKhZl1LHN+A0EdwFReGxucQwzCN24g79DRuHuqilhPtmfbQKwfZW2Q924r3EB0yLMGANT7zFSOPwS3rZRtx4jeCNxqNtbNsXCXy6kzI4GNdfZRjbQCDuk79/PQbzFAFN2r0cuoGYzkSN5GXU8OJPOiL+0DasWUskKx1eIPIa79SSKti4tLqlZBnQqY1HhWc4yyFxbW7dq4O2e0QcrECOz3RHLhUXoi9Fm2Ngi+MFyTFpCNNxLDLrz4mp7G+nsf+T8lebFwHVW9fObU93IewfzrrGD6ex/5PyU/YkkFYnEBEZ23KpY+AE1h+0sQLl+6x7JusLi5RE/ZCxoSDEneYB4mt0rJOmuy0wV8ZQxV+3YWdFYt2kB4L8A0VbjdMqyptAu1Ompa2q3LYGIRsmbKcpUic2v2tdN2h8KL2xtAWLaWzZyX8uZXRjMOJIJ+sZlTMimtjvavKUvfR37UAqxAkcIneNPHQVxti61zEW3cqTaYQPOzroSIG+raKLOcDjWtLadbZdlcMy5WJg22g6DXUyBTV7EnFXrl97gtlVQWVuwrGCSygTprO/nXu2ek3yjEquFMNqJO5uyRAWDJAnWoq/sMdddtOwd7dsOxBzdoMMyksSSRmgx7qQe1Fo6D7CbFlszlbOHdVULHaKt1uh4CYM8RFarWZ+THbJtX2wOQ5MpuhoaVbsyCT9U8Cdx0rTKpldmnHVaFQGA9NiPWT+GtH0Fgh9Lf9ZP4a1EsMn6RXbnzvjLIRnX6O6MgzMs2kDEqNSNAdJiDXnRvMcapEMjKwDA6qwU6e4NoaufSrArhMQNoW7ea66ixclyFg6qxEHWVC8N4qgdItu4mw/wAtyWmMwRlCKvZZATBzuRmO9vwrl+RGClV/c/YujbRYulWzbV3DOjE9aQzsVBLBUUyg4ZoGgO80GwD4fCm2WT/9dCjbyJAUq2gBG8EaT3VnWH6VXr2KTEXLr3cgzlZyKjD61sSFAU8TvBNe4bb2KjrjexV4vOVERzZEknKTmEQeCjTnR6T4cU6Ym32y229mYh+uHXPh7hyQyHssPpAQTGbJpwgiusPsW8GUXFaW0zZywYHQw07uHt9lCbB2+zyLoA3AXBJAM6K+Ykgy0Ak93jJ4rpScNbuZRL5HyAxl6wCVYg6GNT3x31Woyf2yH10XBdiPbsLbw9u0GOrsEUSDvG6O7vqh9LNm3bWr3gmgHydXhDlIOZba6LoOIAPdR2wdqY2/Fy/iWyxGVAEWRvMLE8pMjWl0i2aGDvpqpk+ANV5fISlUb/oXQw/6mWfyX3ydjsmWFtdaiuP+ppnNzu7TEf5avWD9Gnqr8BULsDZNvDbMS1aXKosTzOZkzMxPMsSanMMOwvqj4V20YhYlQUYEwCpBJ3ARqa+ecAqhCGUPKsFLE9kkyHH+IcK2vp1tNbOBvZjBuKbS+s4Kz4AST3A1itoG7cC4dZCEnOx9IF39ncqbzxMRJG6ud5r2t9GrBYZ1YxLWjcIVLSkF+Lrq8nTcoBE66Ryo1el2TsYOwpVdOsuyZj6wURAjmfdXm2cKLjF7SxbvHqwq6RJNzJHhI04U7sbCZyttFDM28fVHr/aiJy7ufdh5f5LWdYPpHiXZnu3LcFSoGVEAgT2IGaTI13a1xjb6KFAYMYZnP+NoHwEjkCKh7+Na87kgyGywdToYg8Zke817eBz7t0A+IGu/kQRVORcrsa0JLzXri2rY1dlWSOZAivoG2IJ9nwrCtjqTjMKokFrqRzADAzp3TW7rvPsrqfT4pQbRRn7QstLLXtKukZzzLVdHRAriXv2r7Ww5zMgWVJiCTrVjqGTbrnC3LotjrbaOxtZj9QsAJy5obJI7PGk4p9hRDYu8+Gv2+vcPnJAYCOySPhpp31I3MKBoCApJKidWnXwyxzBqL2n0o6xblq7g2fLIAIfLcYWHuHqm6uSRetm1MTqCN4FNYTYmKbq79q9augjzSWyqASIR8oLLH2hPfxqtJxINUS6ZW7QHZCkIpEcQNBwXvqL2pjWtWyAJOgQDixIED2wo5anhUm+w8S5Ba7bTWTkViTG4SeA9lEJ0bBupcdpyEFVAhZAgEySTG/hvNO2/YKPejexvk1gITLk5rh5sd8dw3VI4nzH9Vvgadim8SOw3qt8DU6pE0qOcEPo09RfyinL47DeB+Fc4QfRp6q/AU9FMCFbCZTmXjvrnF22yH3ipG/svMdLjryAywPCVqAwG2xcwd3ETnNoXCURkckIWUagR2sh1gDfvGpCLRN7KX6OGImeB/WhL2BbONJEcNf7TVVPSq8Y6uy1zcB1bhkYm8bEIxQZtQSGyhSONPYfygCJuW7jkHREcEkTcUkBUAeGRFMEibqieYwonV2OWMAQZkk7gOXj3fCpjB7LS2c2rNuzNv8ByFcbD2ouIsJdVWQNMKwhhlYrqOG7dR9Kh0KgsWPprP+f8tG0FivTWf8/5aGMNqH6R7AOJFsq+R7bEqxE6MIIj2D3VMUqadCatUzMulfk/ugC5bm+5hW+qRJAzcZET7qbwfQ3E4K+jWrHXkHMWDKFg9lkOYggwTBAPCtA23tB7S2zbXOWuorDK7dhjDEZQYgS0nTSN5FMbW2xctPbyW2a2yO7EWrjsxUAraUL5jtJMvppHhPmyv0omZjBvhAsW8mKVWBZikKpB1UntFsugKjfFR2B2biGZTbsuyxDFRmAmHKk8TIBM8q0j5+vXRbW7herJa2LnWWrlxbZIfMBlEHtplDAwAysd4B62TtrFdZYtthltW386EcZPobd2DwBz3GXX9m3Hc+YvS/Uh+hOJuXMa28hLZ61yNDmIKWwCJUg9qO41odcJZUEsFAZozEASY3SeNd1BuyyMeKoVCYP0l71l/hrRdCYP0l71l/hrSJC2tsxMRZezcnK4gkaEcQQeYIBqJ/8Ax/gWULcw63v8V76RvGW3eyKsNKo8Vd1sDP8AaXkO2dcDdWtywWEHq7hI5+a+YRpwioG10ExWzA6Yay+KtzmRsyK0kagrIIII3jurTrO0XOIuW2tMqKqdXcIkXGbOWAjQBcoGsGSe6Yd+kuJTrM+GMB3yZUuMSi3GtqTlB1MIY5PMQJqGTFHIqkNNroqSfLMaq9Zg7iXur6u+jgLbLKSM2dtCGUgwMx8Yqs7c6JYjCYrD276h7V5mFtwxZFJtsvVOSB2hoQx3id8GtKfpbiw0fJCT1qIwi4OrUsylmYpDDKocFJABg8CzuF25ev3bVm/hVFu8GzZgxgCzauwQyxOa6yf+Nu+K140YtyXbHyZT+jgOY27Si4FHaykETmhgPDQeJ7tZvZfQnEXmDYi6bdobraqudpneSOwNd0Enuq/W7SqIUADkAB8K7pQ8WEe9jlOUnYLiLISwyjctsqPALAp+x5q+A+FN7QP0Vz1G/KacseavgPhWogR3STo+mNw7WXJAJBDAAlSOMH2j21Q9idB7+H6206FgScroEIYAHKpzahZgkcwOVahXLtAJ3wJ0qjJgjkdsnGbjoyXa2x2tIPlVu5bUNK3ECsoYjcxzT8OMU1Z22uEKphU+UXnBgBToOAC79T4bq0O1tC7cwLPdsZ72Vps5GVXaSEAFzXKeyZaCAZIUggQWyb1+w2a3s1UUtZU5R9IqlA2IYkscwVjlUL50GAYmsUvp/wByaei1Z9bRn+L2veN8tesJbYsHuKEKsSCDqHPMCREVHrtHM1268zcYnLoN51MDQb+Fafti7jLtlhdwlm7lRzBsXDLBbjKF+kzDtJbGmpz6VK7I6C4QJbdrCl8qsQ2eAxEmFY6QTuOopy8F9J6Gsy+DP+hOGa7tOw+QkICWIHZWFYDXnurZl3n2VzZsqgyqoUcgAB7hXS7z7K2YMPow4lWSfN2M3MOSZ6xx3DLH4qa8+Sn9o/8As/poilV1FYP8lP7R/wDb/TXXyc/tH/2/01zhdoW7k9W6tG+CCR4igrXSnCsSBeUQY1kD2EiCKfGxckvcOOHP7R/9v9NIYY/tH/2/005avKwlSGHMEEfhXdKh2M9Qftv+H6VycIf2j+9f6aIpUUh2DHBn9pc96/001iMCcjfSXNx4ry9Wjq4v+a3gfhQ0ALa2eco+lubhxHL1a9+bj+1u/eH9NFpuHhXtFCBPm8/tbv3h+lL5v/eXfvf2oumXxiDe6+8T7qHS7Gk30D/Nf7299/8AtS+av3177/8Aaujta1MZpPcGPwFN3du2huzMeSqxPwqDnBe6JenP4Z181/vb33/7V0Nnfvbv3v7UDb6VWyfR3QOZQR+aiMN0gtPcFsEhjMSBBjgNd/6Ulkg+mN45rtDvzaf2t37w/SmbmzfpE+kuaBo7Q7hy76k6YuekTwb/ANasorGzs8/tbv3h+lefN37279/+1GUqdAC/IP3l3739q5+bv3t37/8AajKVKgBPm797d+//AGpfN/7y79/+1DbT6TYex59wFvsrq3u4e2KqO0PKLdbSygQc27TH+Q/GsubzMOH8nv4Rfj8fJk6Rdzs/95d+/Xnzb+8u/f8A7VmA6TYmZN+5ryb/AOCpHZ/TjEqwB+lH2SBmPgRrPvrJH6ribppl78GaVpl++bf3l3/UNC4XZ4Ny927mjL9c/YU60XsvaIvWw+UqdzKYlTyMV5gvSX/XX+GldNNSSaMTTTpnvzaP2l3/AFDS+bh+0u/6hougNu7YTC4e7fuTltqWIG8ncFHeSQPbUqQh0bPH27v3zS+QD7dz75rB9q+XjHsYt27NgcIRrjD2sYP3as/Qry49aAmNssGH/VtKSpHNrfnL4rI7hQBqPzePt3PvmvDs4fbu/wCo361VMV5ZdmW/OvPPIWbv9MUyvlp2exhDefnFoiPvEUAXQYEfauffb9aRwI+1c/1G/Ws+x/lww6ibWHvXDxBNtP8A2bw3Vd+j23rWMw6X7JlXGo4q3FG5MDoaAHMbgh1b9p/Nb67cj313bwAyjtXNw/6jfrTm0PRXPUb8pp23uHgKABX2eoGr3B/5XH/tTdrB23HZu3G9W+5+DVF9MgWFtR5wJceIgD41A7R2chtrftrlLecBpDbiBHIzVMstNr4It0XX5pX7V3/Wuf1V4dkr9u9/rXP6qp1vamJsJmN0ZRwudrTxOo99Wno3tsYuwLoAGpBiYkb4mpQyKQKSY+NlL9u9/rXP6qau2bKedeceOIcH81M9JNrmxbAU/SXDlTu5t7B+MVAf/wCcuSO2onVjBJ9m731KUq6E5bpE8mIwxbKL7E7o6+5x/wA0VK2LQQQCx9Zix95NZ5ddTde2ubMhiCN45zVz2Bi2e1296HKeZgA69+tKMrFGVuiWoPbWINvD3nXettiPEAx+NGVH9IWjC3e9CPfp/Opt0rLGYicVdCs1sMYHa1K9k/WE7xMbqH2dtaTBOscJAPdV7xidZbyLCsFKhgBy3Rujf7zVFtdF2P8A1rUz5pkxr3Cow8qcnaRgliilTJW3jY0Uw/EDf+FdXNo4hGlrl4aZYLsIgzumnMLs4WnFwOvWqsAgNHjqN/Kjtp45rtm3bJllJLOZJO/dpyP4Vp9RuSuNr52VJJLsH2D0lxiWzlusQSWGaG1bWJYE8tN2+pLC+UnF2Cz37a37ACklYS6vBoHmtG+DG/fUOshYlYHvA46GonpEhewyr9WGgHfGuU8/1qTxrjS7JQyyUuzb9g9IbOMtC7YfMu4iIZTxVlOoP/BNG4jzG8D8KwjoP0h+R5cRPYNzLfPBrJ0zRzRiHB5Zxurdr7dhj/hPwrHGXJM6Kdjibh4V7Xibh4UzisYtsSfYOJqbaStkkm3SIvamJLv1YYrbGj5d7HiJ4CgAotsCm5fcOQ8a9tXirZt+utd4vEow7II5jcK5kpc7k2dKMeP2paG1tdYxJaAq6keNP9YoytHmtlzR5wgkHTfqP+TTWCwitq2uvu0ovGXUYQSIXWQRII4R/wA31OC1ZHI90eC3bhgN0ZvCKqu10y3bbKSDB3Hk0zVivYuUOVR2jr3DhVZxtzNej7Ij+f8AOozrSRGK92XvYm0+utyfOGjd/wDi9tE3D9Knqv8A+tQvQ5pS5zBUfgT/ADqauelT1X+KVvg24psxzSUqQRXF26FEsQoG8kwPfSvvCsRvAJHurJcdtJ7zHryzMNwzED/KN34Vl8zzF4yWrbLcGD1b30XXavlAs25FsG63dovvO/2CqhtPpjiL8jPkT7KaD2neffQLbNzj6JpI+o2jezn8aawGyLt2cqGB5xbRR4k6VxMvl582r18I6MMWLHv+YMzDWusPh3umEUt4bh4mpM4fD2fPbr35LpbHid7fhTOIx73BAhE4Iohfbz9tY2lD8v7/AImhScvxR58lt2/S3MzfYtanwLnQeyaeXFsAcii2p35T22HIudfhQ1i1G4STumlcutqCdaplkvUdElH5dl68nuLDJdXjmDRxgiPiPxqxYI/SX/XX+GlZ/wBCrxGNQajMrA8j2SfiK0HB+kveuv8ADSvU/TMnPAv00cby48cn7wush8pfSQYnFfJEb6KzJucnuDeO/IDHrFuQq7eUfpgNnYF7ojrW+jsA8XYb/BRLHwjjXzzsfbPydc1/PcLksu4nXVmMniYPvrpe5kd1osGNxSgtlC9mJMAg9w7yRH40xd2icmZEUDhAiNeIiN1PYPHWcTabqWhjoysIK6zz4xvHfQymzb9NetZRrkBLE92UazwqZSR+0cCbtoXWMzpEebqRy13eFEYbZ6i2M8ajQkjcQIPgZmjx0jw4KKpJZoUSNBrovIDXiOe+h9vYYrbJCygMtCwFk6wOBGmg0pae0S2tPQFhMPDQNFBI3yZHIDfzryx0rv7NxJbCuUmM6b0eI89Dv3nXQjgRUtgsMrw67oJGgX2xwobYvQT5btK3bLfRXHZ7hntBF7TKO8+aD30mtDUtm49FOkz4/Zfyl7XVOyXARrlOUEZ0J1yn9d8SbQm4UJi7C28O6IAqraYKBoAApAA9lFrupFhVNvsXxUD6qAe0nMfwIqG2lcuW3VLRVsxBulpKWjKgOQCNIzT/AJaJ6R450xN1VEMcvaP1VgDs82kHwobDyLbADf53GRrP41zZvjNtkHsZxfRW42Zr7NecCQBASd8KPZV46NYAWcNbQCNCT4kzVZ2TtYBXDnzVzA8SBoB3nUCrncOS2YE5V3c4Fa8VPYoqnZRtuYsXcXcLHsWRkWPtHU/EUZZ2kbVlWuSSRCLxieP/ADdUHg8SFTrJW5eLnMoIOVySSSN+h3U5cwTv2iZdvHT/AOUNlPJ3Yd88O3X3B9W0erWdDllifHSrB0OcNh83NifwFVxcALVtnJkZSoU8SwygfzNWbolh8mGCj7R/kP5U8d3sthd7Jqqr0z2hlZE4QSRwk6AnnAnTvq1VmnlOxZw2Iw7MxNrEFk1ibTqFClTE5TOoM8alkvjonLoh799mdjuBOkaaChboZSWUCCdd2+jbeBMACTBidePw/wDtC7YsXbQ0WW3AEiDxnvArTinjhBO0c2UZSkzkX23lfaN1d27pY7uyPf4CmLWDYAZniQsgbgWOg9u+KWAB0kwNQvIwxXSrV5GN9Mg8Ul7DrKzaFB7ddP1rm/YS0hZtQFJPs13/AKUabHf7KrfTrGlVSyp7VztH1RunxPwqp5043ZOONuVERsrE5rXV5OwFJuDfGY6fhW3dANsdfs4KZz2AbLzxyKMp9qFfbNYtbvjC2crdt3JLju5e6FrS/JFiHuWMXcNtbaMQFCgiWVWzHvMFRNZOPCVfK2b8bt/oaQ1wKsncBJ8AKqGJ2uHYmZJ5Hd3eyre1sMuUgEEQQdxB4VUNrdGksnOkhSdOOQ93MeNUeWp8U49HR8Vxun2eo2au7Qg6zpvoVJUg7wePCpW9aBAYbpGbw0I+MVjhs2SdHVu0EYPvEn2cJoe7ikgwoBJM/wAjXeLvgK0al/YoE8KCTBMdSIHM1ZJ1qJXFJ7kOpd5VA4oAX2HGTVgcoilswYjcoMkngKq3ycyzNvg+8/8A2m3USpK5Fy6Gjs3dfrL+Wpq56ZPUf4pQvRzChMOh4uAx9o0/Cirvpk9R/ilb8SqCMeR3Jj9xZBHMEVjWMAzieBgnunWtlrHukWHy3HEbnYD31x/q6/B/v/obfB7kidu7Nt2WnJnI3Zmbh3AgUB0q2hce4BMWyoKgaDUAk++p3F2M9lbnNFJ+6DVe2pblkMHzB7Y0kVysk5QTj7PZoxJTab7IqxhzOgp8wK9dSOAA4SaDOIidV/E1j3M29BT3zw/5417bvgbyG7qCGMEdqTy0gVNbK6OYrEDsJlT7bjKPZIk+wVZHBKb4xVkZTjFXJh/RUzirJAA7R4gnVG9taBgx9Je9df4aVB9H+g6Yd1uvca5cWYgBVEiN28+01OYP0l711/hpXqfp3jzwYuM/mzjeVljkncT5+8rnSPrtpOl1pTDNktW13zALOZ0kmNeQFZ7jcWXaToIhRMwOVfUPTnyZ4Xaag3B1d4ebeQDPH2Wnzl7ju4EVhPTXyWYrZkXGi/h5jrFBGWdwdd6zwMkd86V0DNZT7bFScpKmCDBjTiKbS3Jijzes/s3H+ef5Vw11DuQ++aQyTw2Nw95AuIlLi6JcWYyhYCwO+NfGnWs28kHHMw+zqdOUk1DFgNw0PAiRPdNcCDwjwFO6Qmm3Yfh9smw5Fp2KTvYCTWgeQ/EXL+1WuPJC2LkHkSyT7daztMFKAgqZ375XU6VufkU6Km1aOKaQHUpaHMEgs55yygDwoTZFpGkbS9Dc9RvymiBQ+0vQ3PUb8pogUxnF/Dq4h1DDvE0I2w7J/wCmB4Ej4Gj6i+kGMupaIsZesIJBfcAI95kiKhPilbQEVtXY+DsMly4WBVg1u2pLMzAzoo7TDu3VC7c8oeKRiLOGVcpAK3ZNwzuMKQF3jia96ObMxN2519+9GhVgp7TDvP1fAa1YcXs23BJtqdNSQDu7zWWMpZI3DSI9FQXpNfZetxWEsMgIzwpDLmMaPJ1/WrLsexh76FsJcZftI0nfzBMx3g1XukWCSbboSERlZ0BYIe0JJUaSOW7uofozjrg2gtwZOquRbYJMS7Egid7SCT4GqMXkrnxcr/v2BxrtFg2nse+Qg6okKSewwInwJBqxbAtMlhQwIaWJB36k0dXtdJRoFFJ2d1TvKh0JbaOFC22y3bTF7YPmsYgqTwkbjzq414ROlNqyR889Eend1btu1iFXKSFLk5WHDMTMHv8AbV36UWV6tXKm4AdIUOO4x+nOmdteQ1T/APzXuzwS+C2X1XXWPEGoFfJltfC+huqUGul3sxv1DQIrJLE7K2iWzmBmJkkPIEgg6iOzI93jQz4N7llQqMGV2I7JBAYnujcQfZUZtvZW2sqm6pyjQMhtaltwDBgdTwFVl9g4sQeqv9owGUlpPADKxk6HdyqHp/JGjQHtqrrblgFUu7kxlCwZPcdapHy0XL1y/c+seyvJfqr7t9FWb2PuWWsr1twNG9GLZZyxPAFhG/gaewfkw2hdE9THA5rig6aEHtaHuqcExcUAbHwL47EpbUdu62UHettBqzHmQK+hsFsq3hsMLNoQiIQO/QyT3k6mqj5OOgl3CO97EhM+XJbCHNAJzMSY3nQeFXnFeY/qn4VointstiqHBXGIsB1KtuNOClU2r0ySdbKneweQlOR/v7qfV9COEH8BA+FTuKwCXIzD2gkGOWnCo9Nn2LubqrgJU5WyuHysPqsJMHu31gfjST+03LyItfcNi2pygx5i+z/k/hUUyS2Uk6GNTy0omzhQ8G3ibLDVZBDbiFgQ2+WA8SOddjZKqQGxNsNAPAHXcdW3GDUJY5y/ZJxyQj+0R9jBydBvp87NRZzayDPdUxhdnBlkXs68CoWO/UTR1nAIvCTzOpqUPHl8EJ+QmLZ9vLaReSgfhXr+lX1X+KU/TD+kX1X+K1vSpUYm7dj9UnpT0cul3uW7YuKxzaHtA8ezx9lXalVHk+NDyI8ZlmLLLG7iZ5srby9ULNwZHWFE7jGkGdzUztix2LTa7ip175q8bW2LYvKTdVdBOfQFY45uXjpUW/RZOrRXvnID2ToCZiBJMHdXGz/T83Udqq/kbMfkQW+tlIS8qoQyK5Y6SCW9hmi9ndA7uIOdlFlT9oax3L+tX7ZeycPa9GFLSVzEhmkbxPMcQKkRdBMAid5E6+MVd430pR3lf8ELJ5jf4IhNk9C8NYghM7j6z6+4bhU7SpV2YY4wVRVGGUnJ22KhMH6S964/hpRdC4Pz73rj+GlTIhVNYrCrcRkuKGRgVZWEgg6EEcqdpUAfKnlF6IfN2Oe0JFlu3YJkyh1yzxKmV9gPGopNnK2XLdUk+cArEj+Zr6zxFjD4hJdbV5FJILBHUFdCZMgEQQaZw+OwijsPh1GTP2WtjsAxn0PmzpO6lSC2fLWL2ZatdXJZy2pUjIQO8ET7e41zgtnvi7wtYTDu55JM+LMdAvea+kOlvRHBbS6vr2WbRLhkdQxQSGQn7EgzyKnvqV2Nh8JYt5MN1KIDEWysSDlMkHUgwNdZoYtlA6FeRdbQz40q5I9Anox67b3PhA8a1GzZVFCqAqqIUAQABuAA3CulYHcQfCvaY6Btp+hu/wDbf8pogUNtX0F3/tv+U0UKAFVe6Y2LmRbttWcWyesRfOKmDIHGI3cQasNcvcA3kCSAJMakwB4k1GcVOPFgZXhdopaunF2DcuAyLltddIgFl5qRB5aGjtq9I7118tprfVhVa7owZBMmW82CB8aunzdhizYgBASDnuKQAwEgliDBiDqdRBoQbDtQepdBmjQnMpBGaIDDeuo7taxTw5Yx4w6IpfJQj0kUlblxmuoJIsomWV83rO8CRvIETyqb6O2DdxirbthcJZ+lRo7RuEEQ88RmMLwAHOjV6G2Bez3cSM1wZQqsEDACSqhmOmU7l3A1ZsAtiyFs2jbXeQgYZjuJMTJOoJPeOdLD40ou5f8Av+B7YbFILXtKugMVKlSoAVB7Y2cuIsXLTkhXWGiJjfGoIIMQQQQQSDvpUqABr2wku2rVu4XcWrgZSx7RKSFzGNY57zGs6zBYfoNZAtWw9zKpSB9H9QMoM9XIJAGqwRGkUqVMDi15PMOVjPeBYBMysqkIlx7qouVAFUXAraD6ijdIM70a2KmHW9kLE3bz3nLROd4JiABHdSpUATFNYv0b+q3wNKlUWA6KVKlTAVB2dlKodZYi5mLyRLF95JABmIUawAqgbqVKgCEs9AbSmRev5p86bcwAgQaW4AQ2kKxBkakjSmrXk8w1t0YdYci20QOVYKlu8L6KJWYDCN85dOAj2lTETXR7Z4sYdLaksFzasFBJLFiTlVRJJJJjUmpGlSpDFTFz0qeq/wAUpUqTAfpUqVMAPbWDF7D3bbEhXRlMb4I4UL8zI2Ht2WlktvayyFn6J1K/Vj6oB03TSpUAV3A9CLG/NczW+st22GRSuULZFwZUANwLPaIJJOswsSPRrYyYfEOqlmC2UtKWClglpiFXMFBOjRqTuXlSpUxFnpUqVIYqDwXpL/8A3B/CSvaVABdKlSoAisN0as27FzDrm6q4rKyzwaQYMT5pCgbgqKABGoeN6D2r2brbl5847eqLLZOq6yUQEN1fZgELxjNrSpUANN5O8MRBNwjKVTtKuQNnJyZVEa3Lh46OV83s14vk8w4kZ7us5u0ozAgBVMJuXKCCIJjtFq9pUAS+xdhW8Jb6u1myZi0MxYyYnU66kT4k0fSpUAC7W9Bd/wC2/wCU0UK8pUAe0Nj8At5MjzGZH03zbdbg/FRSpUARWB6M21wlzDh3KXFZT5gIkFSRCBZiN4I03amRz5PrGkXLwKsXUq6rDsgts8BMslcwiIAdgANIVKmIZt+TfDIFVGuhZEjMrSFKuozMpZQGRfNIPAyAIK2f0Dw9i6ly2bgyQVUsCoKoLSxK5gAu5QQusRAACpUhlipUqVAH/9k="/>
          <p:cNvSpPr>
            <a:spLocks noChangeAspect="1" noChangeArrowheads="1"/>
          </p:cNvSpPr>
          <p:nvPr/>
        </p:nvSpPr>
        <p:spPr bwMode="auto">
          <a:xfrm>
            <a:off x="6350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67596" name="Picture 12" descr="http://www.jewelry-secrets.com/Metals/Rockwell-Scale-vs-Mohs-Scale/Mohs-Scale-Of-Hardness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1988840"/>
            <a:ext cx="4210050" cy="4191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92514" y="-976290"/>
            <a:ext cx="5184578" cy="866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etin kutusu 3"/>
          <p:cNvSpPr txBox="1"/>
          <p:nvPr/>
        </p:nvSpPr>
        <p:spPr>
          <a:xfrm>
            <a:off x="395536" y="188640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accent3">
                    <a:lumMod val="50000"/>
                  </a:schemeClr>
                </a:solidFill>
              </a:rPr>
              <a:t>Summary of hardness testing methods</a:t>
            </a:r>
            <a:endParaRPr lang="en-US" b="1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902" y="3567336"/>
            <a:ext cx="4541802" cy="329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119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8640"/>
            <a:ext cx="4392488" cy="648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1979712" y="397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>
                <a:solidFill>
                  <a:schemeClr val="accent3">
                    <a:lumMod val="50000"/>
                  </a:schemeClr>
                </a:solidFill>
              </a:rPr>
              <a:t>Comparison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</a:rPr>
              <a:t>of</a:t>
            </a:r>
            <a:r>
              <a:rPr lang="tr-TR" b="1" i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</a:rPr>
              <a:t>several hardness</a:t>
            </a:r>
            <a:r>
              <a:rPr lang="tr-TR" b="1" i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</a:rPr>
              <a:t>scales</a:t>
            </a:r>
            <a:r>
              <a:rPr lang="en-US" b="1" i="1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313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116632"/>
            <a:ext cx="9144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CONCEPTS OF STRESS AND STRAIN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179512" y="796642"/>
            <a:ext cx="4046364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Stress: </a:t>
            </a:r>
            <a:r>
              <a:rPr lang="en-US" sz="2000" b="1" dirty="0"/>
              <a:t>Pressure due to applied load</a:t>
            </a:r>
            <a:r>
              <a:rPr lang="en-US" sz="2000" dirty="0"/>
              <a:t>.</a:t>
            </a:r>
          </a:p>
        </p:txBody>
      </p:sp>
      <p:sp>
        <p:nvSpPr>
          <p:cNvPr id="8" name="Dikdörtgen 7"/>
          <p:cNvSpPr/>
          <p:nvPr/>
        </p:nvSpPr>
        <p:spPr>
          <a:xfrm>
            <a:off x="4255602" y="796642"/>
            <a:ext cx="4680520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Strain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en-US" sz="2000" b="1" dirty="0"/>
              <a:t>response of the material to stress </a:t>
            </a:r>
            <a:endParaRPr lang="tr-TR" sz="2000" b="1" dirty="0" smtClean="0"/>
          </a:p>
        </p:txBody>
      </p:sp>
      <p:sp>
        <p:nvSpPr>
          <p:cNvPr id="6" name="Dikdörtgen 5"/>
          <p:cNvSpPr/>
          <p:nvPr/>
        </p:nvSpPr>
        <p:spPr>
          <a:xfrm>
            <a:off x="179512" y="1331476"/>
            <a:ext cx="875661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COMMON STATES OF STRESS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60" y="1931958"/>
            <a:ext cx="7126113" cy="4746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Metin kutusu 8"/>
          <p:cNvSpPr txBox="1"/>
          <p:nvPr/>
        </p:nvSpPr>
        <p:spPr>
          <a:xfrm>
            <a:off x="6595862" y="3861048"/>
            <a:ext cx="568426" cy="36933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2" name="Metin kutusu 151"/>
          <p:cNvSpPr txBox="1"/>
          <p:nvPr/>
        </p:nvSpPr>
        <p:spPr>
          <a:xfrm>
            <a:off x="5868144" y="2348880"/>
            <a:ext cx="568426" cy="36933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1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116632"/>
            <a:ext cx="9144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CONCEPTS OF STRESS AND STRAIN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179512" y="796642"/>
            <a:ext cx="4046364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Stress: </a:t>
            </a:r>
            <a:r>
              <a:rPr lang="en-US" sz="2000" b="1" dirty="0"/>
              <a:t>Pressure due to applied load</a:t>
            </a:r>
            <a:r>
              <a:rPr lang="en-US" sz="2000" dirty="0"/>
              <a:t>.</a:t>
            </a:r>
          </a:p>
        </p:txBody>
      </p:sp>
      <p:sp>
        <p:nvSpPr>
          <p:cNvPr id="8" name="Dikdörtgen 7"/>
          <p:cNvSpPr/>
          <p:nvPr/>
        </p:nvSpPr>
        <p:spPr>
          <a:xfrm>
            <a:off x="4255602" y="796642"/>
            <a:ext cx="4680520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Strain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en-US" sz="2000" b="1" dirty="0"/>
              <a:t>response of the material to stress </a:t>
            </a:r>
            <a:endParaRPr lang="tr-TR" sz="2000" b="1" dirty="0" smtClean="0"/>
          </a:p>
        </p:txBody>
      </p:sp>
      <p:sp>
        <p:nvSpPr>
          <p:cNvPr id="6" name="Dikdörtgen 5"/>
          <p:cNvSpPr/>
          <p:nvPr/>
        </p:nvSpPr>
        <p:spPr>
          <a:xfrm>
            <a:off x="179512" y="1331476"/>
            <a:ext cx="875661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COMMON STATES OF STRESS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7743388" cy="4421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501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116632"/>
            <a:ext cx="9144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CONCEPTS OF STRESS AND STRAIN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179512" y="796642"/>
            <a:ext cx="4046364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Stress: </a:t>
            </a:r>
            <a:r>
              <a:rPr lang="en-US" sz="2000" b="1" dirty="0"/>
              <a:t>Pressure due to applied load</a:t>
            </a:r>
            <a:r>
              <a:rPr lang="en-US" sz="2000" dirty="0"/>
              <a:t>.</a:t>
            </a:r>
          </a:p>
        </p:txBody>
      </p:sp>
      <p:sp>
        <p:nvSpPr>
          <p:cNvPr id="8" name="Dikdörtgen 7"/>
          <p:cNvSpPr/>
          <p:nvPr/>
        </p:nvSpPr>
        <p:spPr>
          <a:xfrm>
            <a:off x="4255602" y="796642"/>
            <a:ext cx="4680520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Strain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en-US" sz="2000" b="1" dirty="0"/>
              <a:t>response of the material to stress </a:t>
            </a:r>
            <a:endParaRPr lang="tr-TR" sz="2000" b="1" dirty="0" smtClean="0"/>
          </a:p>
        </p:txBody>
      </p:sp>
      <p:sp>
        <p:nvSpPr>
          <p:cNvPr id="6" name="Dikdörtgen 5"/>
          <p:cNvSpPr/>
          <p:nvPr/>
        </p:nvSpPr>
        <p:spPr>
          <a:xfrm>
            <a:off x="179512" y="1331476"/>
            <a:ext cx="875661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COMMON STATES OF STRESS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52686" y="1852116"/>
            <a:ext cx="26304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b="1"/>
              <a:t>•  </a:t>
            </a:r>
            <a:r>
              <a:rPr lang="en-US" b="1">
                <a:solidFill>
                  <a:schemeClr val="accent2"/>
                </a:solidFill>
              </a:rPr>
              <a:t>Bi-axial</a:t>
            </a:r>
            <a:r>
              <a:rPr lang="en-US" b="1"/>
              <a:t> tension: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22016"/>
            <a:ext cx="3165475" cy="224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22003" y="4725144"/>
            <a:ext cx="15081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Pressurized tank</a:t>
            </a:r>
          </a:p>
        </p:txBody>
      </p:sp>
      <p:grpSp>
        <p:nvGrpSpPr>
          <p:cNvPr id="12" name="Group 93"/>
          <p:cNvGrpSpPr>
            <a:grpSpLocks/>
          </p:cNvGrpSpPr>
          <p:nvPr/>
        </p:nvGrpSpPr>
        <p:grpSpPr bwMode="auto">
          <a:xfrm>
            <a:off x="1259632" y="5156794"/>
            <a:ext cx="1768475" cy="1422400"/>
            <a:chOff x="1408" y="3080"/>
            <a:chExt cx="1114" cy="896"/>
          </a:xfrm>
        </p:grpSpPr>
        <p:grpSp>
          <p:nvGrpSpPr>
            <p:cNvPr id="13" name="Group 75"/>
            <p:cNvGrpSpPr>
              <a:grpSpLocks/>
            </p:cNvGrpSpPr>
            <p:nvPr/>
          </p:nvGrpSpPr>
          <p:grpSpPr bwMode="auto">
            <a:xfrm>
              <a:off x="1808" y="3576"/>
              <a:ext cx="160" cy="96"/>
              <a:chOff x="1808" y="3576"/>
              <a:chExt cx="160" cy="96"/>
            </a:xfrm>
          </p:grpSpPr>
          <p:sp>
            <p:nvSpPr>
              <p:cNvPr id="30" name="Freeform 73"/>
              <p:cNvSpPr>
                <a:spLocks/>
              </p:cNvSpPr>
              <p:nvPr/>
            </p:nvSpPr>
            <p:spPr bwMode="auto">
              <a:xfrm>
                <a:off x="1864" y="3576"/>
                <a:ext cx="104" cy="96"/>
              </a:xfrm>
              <a:custGeom>
                <a:avLst/>
                <a:gdLst>
                  <a:gd name="T0" fmla="*/ 104 w 104"/>
                  <a:gd name="T1" fmla="*/ 48 h 96"/>
                  <a:gd name="T2" fmla="*/ 0 w 104"/>
                  <a:gd name="T3" fmla="*/ 96 h 96"/>
                  <a:gd name="T4" fmla="*/ 32 w 104"/>
                  <a:gd name="T5" fmla="*/ 48 h 96"/>
                  <a:gd name="T6" fmla="*/ 0 w 104"/>
                  <a:gd name="T7" fmla="*/ 0 h 96"/>
                  <a:gd name="T8" fmla="*/ 104 w 104"/>
                  <a:gd name="T9" fmla="*/ 48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"/>
                  <a:gd name="T16" fmla="*/ 0 h 96"/>
                  <a:gd name="T17" fmla="*/ 104 w 104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" h="96">
                    <a:moveTo>
                      <a:pt x="104" y="48"/>
                    </a:moveTo>
                    <a:lnTo>
                      <a:pt x="0" y="96"/>
                    </a:lnTo>
                    <a:lnTo>
                      <a:pt x="32" y="48"/>
                    </a:lnTo>
                    <a:lnTo>
                      <a:pt x="0" y="0"/>
                    </a:lnTo>
                    <a:lnTo>
                      <a:pt x="104" y="48"/>
                    </a:lnTo>
                    <a:close/>
                  </a:path>
                </a:pathLst>
              </a:custGeom>
              <a:solidFill>
                <a:srgbClr val="AA0000"/>
              </a:solidFill>
              <a:ln w="12700">
                <a:solidFill>
                  <a:srgbClr val="AA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74"/>
              <p:cNvSpPr>
                <a:spLocks noChangeShapeType="1"/>
              </p:cNvSpPr>
              <p:nvPr/>
            </p:nvSpPr>
            <p:spPr bwMode="auto">
              <a:xfrm>
                <a:off x="1808" y="3624"/>
                <a:ext cx="88" cy="1"/>
              </a:xfrm>
              <a:prstGeom prst="line">
                <a:avLst/>
              </a:prstGeom>
              <a:noFill/>
              <a:ln w="25400">
                <a:solidFill>
                  <a:srgbClr val="AA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78"/>
            <p:cNvGrpSpPr>
              <a:grpSpLocks/>
            </p:cNvGrpSpPr>
            <p:nvPr/>
          </p:nvGrpSpPr>
          <p:grpSpPr bwMode="auto">
            <a:xfrm>
              <a:off x="1408" y="3584"/>
              <a:ext cx="168" cy="96"/>
              <a:chOff x="1408" y="3584"/>
              <a:chExt cx="168" cy="96"/>
            </a:xfrm>
          </p:grpSpPr>
          <p:sp>
            <p:nvSpPr>
              <p:cNvPr id="28" name="Freeform 76"/>
              <p:cNvSpPr>
                <a:spLocks/>
              </p:cNvSpPr>
              <p:nvPr/>
            </p:nvSpPr>
            <p:spPr bwMode="auto">
              <a:xfrm>
                <a:off x="1408" y="3584"/>
                <a:ext cx="104" cy="96"/>
              </a:xfrm>
              <a:custGeom>
                <a:avLst/>
                <a:gdLst>
                  <a:gd name="T0" fmla="*/ 0 w 104"/>
                  <a:gd name="T1" fmla="*/ 48 h 96"/>
                  <a:gd name="T2" fmla="*/ 104 w 104"/>
                  <a:gd name="T3" fmla="*/ 0 h 96"/>
                  <a:gd name="T4" fmla="*/ 72 w 104"/>
                  <a:gd name="T5" fmla="*/ 48 h 96"/>
                  <a:gd name="T6" fmla="*/ 104 w 104"/>
                  <a:gd name="T7" fmla="*/ 96 h 96"/>
                  <a:gd name="T8" fmla="*/ 0 w 104"/>
                  <a:gd name="T9" fmla="*/ 48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"/>
                  <a:gd name="T16" fmla="*/ 0 h 96"/>
                  <a:gd name="T17" fmla="*/ 104 w 104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" h="96">
                    <a:moveTo>
                      <a:pt x="0" y="48"/>
                    </a:moveTo>
                    <a:lnTo>
                      <a:pt x="104" y="0"/>
                    </a:lnTo>
                    <a:lnTo>
                      <a:pt x="72" y="48"/>
                    </a:lnTo>
                    <a:lnTo>
                      <a:pt x="104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AA0000"/>
              </a:solidFill>
              <a:ln w="12700">
                <a:solidFill>
                  <a:srgbClr val="AA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77"/>
              <p:cNvSpPr>
                <a:spLocks noChangeShapeType="1"/>
              </p:cNvSpPr>
              <p:nvPr/>
            </p:nvSpPr>
            <p:spPr bwMode="auto">
              <a:xfrm>
                <a:off x="1480" y="3632"/>
                <a:ext cx="96" cy="1"/>
              </a:xfrm>
              <a:prstGeom prst="line">
                <a:avLst/>
              </a:prstGeom>
              <a:noFill/>
              <a:ln w="25400">
                <a:solidFill>
                  <a:srgbClr val="AA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81"/>
            <p:cNvGrpSpPr>
              <a:grpSpLocks/>
            </p:cNvGrpSpPr>
            <p:nvPr/>
          </p:nvGrpSpPr>
          <p:grpSpPr bwMode="auto">
            <a:xfrm>
              <a:off x="1640" y="3240"/>
              <a:ext cx="96" cy="320"/>
              <a:chOff x="1640" y="3240"/>
              <a:chExt cx="96" cy="320"/>
            </a:xfrm>
          </p:grpSpPr>
          <p:sp>
            <p:nvSpPr>
              <p:cNvPr id="26" name="Freeform 79"/>
              <p:cNvSpPr>
                <a:spLocks/>
              </p:cNvSpPr>
              <p:nvPr/>
            </p:nvSpPr>
            <p:spPr bwMode="auto">
              <a:xfrm>
                <a:off x="1640" y="3240"/>
                <a:ext cx="96" cy="104"/>
              </a:xfrm>
              <a:custGeom>
                <a:avLst/>
                <a:gdLst>
                  <a:gd name="T0" fmla="*/ 48 w 96"/>
                  <a:gd name="T1" fmla="*/ 0 h 104"/>
                  <a:gd name="T2" fmla="*/ 96 w 96"/>
                  <a:gd name="T3" fmla="*/ 104 h 104"/>
                  <a:gd name="T4" fmla="*/ 48 w 96"/>
                  <a:gd name="T5" fmla="*/ 72 h 104"/>
                  <a:gd name="T6" fmla="*/ 0 w 96"/>
                  <a:gd name="T7" fmla="*/ 104 h 104"/>
                  <a:gd name="T8" fmla="*/ 48 w 96"/>
                  <a:gd name="T9" fmla="*/ 0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04"/>
                  <a:gd name="T17" fmla="*/ 96 w 96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04">
                    <a:moveTo>
                      <a:pt x="48" y="0"/>
                    </a:moveTo>
                    <a:lnTo>
                      <a:pt x="96" y="104"/>
                    </a:lnTo>
                    <a:lnTo>
                      <a:pt x="48" y="72"/>
                    </a:lnTo>
                    <a:lnTo>
                      <a:pt x="0" y="10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AA0000"/>
              </a:solidFill>
              <a:ln w="12700">
                <a:solidFill>
                  <a:srgbClr val="AA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80"/>
              <p:cNvSpPr>
                <a:spLocks noChangeShapeType="1"/>
              </p:cNvSpPr>
              <p:nvPr/>
            </p:nvSpPr>
            <p:spPr bwMode="auto">
              <a:xfrm>
                <a:off x="1688" y="3312"/>
                <a:ext cx="1" cy="248"/>
              </a:xfrm>
              <a:prstGeom prst="line">
                <a:avLst/>
              </a:prstGeom>
              <a:noFill/>
              <a:ln w="25400">
                <a:solidFill>
                  <a:srgbClr val="AA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84"/>
            <p:cNvGrpSpPr>
              <a:grpSpLocks/>
            </p:cNvGrpSpPr>
            <p:nvPr/>
          </p:nvGrpSpPr>
          <p:grpSpPr bwMode="auto">
            <a:xfrm>
              <a:off x="1640" y="3664"/>
              <a:ext cx="96" cy="312"/>
              <a:chOff x="1640" y="3664"/>
              <a:chExt cx="96" cy="312"/>
            </a:xfrm>
          </p:grpSpPr>
          <p:sp>
            <p:nvSpPr>
              <p:cNvPr id="24" name="Freeform 82"/>
              <p:cNvSpPr>
                <a:spLocks/>
              </p:cNvSpPr>
              <p:nvPr/>
            </p:nvSpPr>
            <p:spPr bwMode="auto">
              <a:xfrm>
                <a:off x="1640" y="3872"/>
                <a:ext cx="96" cy="104"/>
              </a:xfrm>
              <a:custGeom>
                <a:avLst/>
                <a:gdLst>
                  <a:gd name="T0" fmla="*/ 48 w 96"/>
                  <a:gd name="T1" fmla="*/ 104 h 104"/>
                  <a:gd name="T2" fmla="*/ 0 w 96"/>
                  <a:gd name="T3" fmla="*/ 0 h 104"/>
                  <a:gd name="T4" fmla="*/ 48 w 96"/>
                  <a:gd name="T5" fmla="*/ 32 h 104"/>
                  <a:gd name="T6" fmla="*/ 96 w 96"/>
                  <a:gd name="T7" fmla="*/ 0 h 104"/>
                  <a:gd name="T8" fmla="*/ 48 w 96"/>
                  <a:gd name="T9" fmla="*/ 104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04"/>
                  <a:gd name="T17" fmla="*/ 96 w 96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04">
                    <a:moveTo>
                      <a:pt x="48" y="104"/>
                    </a:moveTo>
                    <a:lnTo>
                      <a:pt x="0" y="0"/>
                    </a:lnTo>
                    <a:lnTo>
                      <a:pt x="48" y="32"/>
                    </a:lnTo>
                    <a:lnTo>
                      <a:pt x="96" y="0"/>
                    </a:lnTo>
                    <a:lnTo>
                      <a:pt x="48" y="104"/>
                    </a:lnTo>
                    <a:close/>
                  </a:path>
                </a:pathLst>
              </a:custGeom>
              <a:solidFill>
                <a:srgbClr val="AA0000"/>
              </a:solidFill>
              <a:ln w="12700">
                <a:solidFill>
                  <a:srgbClr val="AA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83"/>
              <p:cNvSpPr>
                <a:spLocks noChangeShapeType="1"/>
              </p:cNvSpPr>
              <p:nvPr/>
            </p:nvSpPr>
            <p:spPr bwMode="auto">
              <a:xfrm flipV="1">
                <a:off x="1688" y="3664"/>
                <a:ext cx="1" cy="240"/>
              </a:xfrm>
              <a:prstGeom prst="line">
                <a:avLst/>
              </a:prstGeom>
              <a:noFill/>
              <a:ln w="25400">
                <a:solidFill>
                  <a:srgbClr val="AA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Rectangle 85"/>
            <p:cNvSpPr>
              <a:spLocks noChangeArrowheads="1"/>
            </p:cNvSpPr>
            <p:nvPr/>
          </p:nvSpPr>
          <p:spPr bwMode="auto">
            <a:xfrm>
              <a:off x="1564" y="3492"/>
              <a:ext cx="240" cy="232"/>
            </a:xfrm>
            <a:prstGeom prst="rect">
              <a:avLst/>
            </a:prstGeom>
            <a:solidFill>
              <a:srgbClr val="BBBBB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8" name="Rectangle 86"/>
            <p:cNvSpPr>
              <a:spLocks noChangeArrowheads="1"/>
            </p:cNvSpPr>
            <p:nvPr/>
          </p:nvSpPr>
          <p:spPr bwMode="auto">
            <a:xfrm>
              <a:off x="1984" y="3472"/>
              <a:ext cx="11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Symbol" pitchFamily="18" charset="2"/>
                </a:rPr>
                <a:t>s</a:t>
              </a:r>
              <a:endParaRPr lang="en-US">
                <a:latin typeface="Times" charset="0"/>
              </a:endParaRPr>
            </a:p>
          </p:txBody>
        </p:sp>
        <p:sp>
          <p:nvSpPr>
            <p:cNvPr id="19" name="Rectangle 87"/>
            <p:cNvSpPr>
              <a:spLocks noChangeArrowheads="1"/>
            </p:cNvSpPr>
            <p:nvPr/>
          </p:nvSpPr>
          <p:spPr bwMode="auto">
            <a:xfrm>
              <a:off x="2096" y="3520"/>
              <a:ext cx="12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800" i="1">
                  <a:solidFill>
                    <a:srgbClr val="000000"/>
                  </a:solidFill>
                </a:rPr>
                <a:t>z</a:t>
              </a:r>
              <a:r>
                <a:rPr lang="en-US">
                  <a:solidFill>
                    <a:srgbClr val="000000"/>
                  </a:solidFill>
                  <a:latin typeface="Arial Rounded MT Bold" pitchFamily="34" charset="0"/>
                </a:rPr>
                <a:t> </a:t>
              </a:r>
              <a:endParaRPr lang="en-US">
                <a:latin typeface="Times" charset="0"/>
              </a:endParaRPr>
            </a:p>
          </p:txBody>
        </p:sp>
        <p:sp>
          <p:nvSpPr>
            <p:cNvPr id="20" name="Rectangle 88"/>
            <p:cNvSpPr>
              <a:spLocks noChangeArrowheads="1"/>
            </p:cNvSpPr>
            <p:nvPr/>
          </p:nvSpPr>
          <p:spPr bwMode="auto">
            <a:xfrm>
              <a:off x="2248" y="3480"/>
              <a:ext cx="27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Arial Rounded MT Bold" pitchFamily="34" charset="0"/>
                </a:rPr>
                <a:t>&gt; 0</a:t>
              </a:r>
              <a:endParaRPr lang="en-US">
                <a:latin typeface="Times" charset="0"/>
              </a:endParaRPr>
            </a:p>
          </p:txBody>
        </p:sp>
        <p:sp>
          <p:nvSpPr>
            <p:cNvPr id="21" name="Rectangle 89"/>
            <p:cNvSpPr>
              <a:spLocks noChangeArrowheads="1"/>
            </p:cNvSpPr>
            <p:nvPr/>
          </p:nvSpPr>
          <p:spPr bwMode="auto">
            <a:xfrm>
              <a:off x="1720" y="3080"/>
              <a:ext cx="11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Symbol" pitchFamily="18" charset="2"/>
                </a:rPr>
                <a:t>s</a:t>
              </a:r>
              <a:endParaRPr lang="en-US">
                <a:latin typeface="Times" charset="0"/>
              </a:endParaRPr>
            </a:p>
          </p:txBody>
        </p:sp>
        <p:sp>
          <p:nvSpPr>
            <p:cNvPr id="22" name="Rectangle 90"/>
            <p:cNvSpPr>
              <a:spLocks noChangeArrowheads="1"/>
            </p:cNvSpPr>
            <p:nvPr/>
          </p:nvSpPr>
          <p:spPr bwMode="auto">
            <a:xfrm>
              <a:off x="1832" y="3175"/>
              <a:ext cx="7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800">
                  <a:solidFill>
                    <a:srgbClr val="000000"/>
                  </a:solidFill>
                  <a:latin typeface="Symbol" pitchFamily="18" charset="2"/>
                </a:rPr>
                <a:t>q</a:t>
              </a:r>
              <a:endParaRPr lang="en-US" sz="1800">
                <a:latin typeface="Times" charset="0"/>
              </a:endParaRPr>
            </a:p>
          </p:txBody>
        </p:sp>
        <p:sp>
          <p:nvSpPr>
            <p:cNvPr id="23" name="Rectangle 91"/>
            <p:cNvSpPr>
              <a:spLocks noChangeArrowheads="1"/>
            </p:cNvSpPr>
            <p:nvPr/>
          </p:nvSpPr>
          <p:spPr bwMode="auto">
            <a:xfrm>
              <a:off x="1936" y="3088"/>
              <a:ext cx="32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Arial Rounded MT Bold" pitchFamily="34" charset="0"/>
                </a:rPr>
                <a:t> &gt; 0</a:t>
              </a:r>
              <a:endParaRPr lang="en-US">
                <a:latin typeface="Times" charset="0"/>
              </a:endParaRPr>
            </a:p>
          </p:txBody>
        </p:sp>
      </p:grp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4927475" y="1767731"/>
            <a:ext cx="40370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b="1" dirty="0"/>
              <a:t>•  </a:t>
            </a:r>
            <a:r>
              <a:rPr lang="en-US" b="1" dirty="0">
                <a:solidFill>
                  <a:schemeClr val="accent2"/>
                </a:solidFill>
              </a:rPr>
              <a:t>Hydrostatic</a:t>
            </a:r>
            <a:r>
              <a:rPr lang="en-US" b="1" dirty="0"/>
              <a:t> compression:</a:t>
            </a:r>
          </a:p>
        </p:txBody>
      </p:sp>
      <p:grpSp>
        <p:nvGrpSpPr>
          <p:cNvPr id="33" name="Group 70"/>
          <p:cNvGrpSpPr>
            <a:grpSpLocks/>
          </p:cNvGrpSpPr>
          <p:nvPr/>
        </p:nvGrpSpPr>
        <p:grpSpPr bwMode="auto">
          <a:xfrm>
            <a:off x="5244949" y="5387566"/>
            <a:ext cx="1058863" cy="569913"/>
            <a:chOff x="3408" y="3424"/>
            <a:chExt cx="667" cy="359"/>
          </a:xfrm>
        </p:grpSpPr>
        <p:sp>
          <p:nvSpPr>
            <p:cNvPr id="34" name="Rectangle 12"/>
            <p:cNvSpPr>
              <a:spLocks noChangeArrowheads="1"/>
            </p:cNvSpPr>
            <p:nvPr/>
          </p:nvSpPr>
          <p:spPr bwMode="auto">
            <a:xfrm>
              <a:off x="3408" y="3424"/>
              <a:ext cx="66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>
                  <a:latin typeface="Symbol" pitchFamily="18" charset="2"/>
                </a:rPr>
                <a:t>s</a:t>
              </a:r>
              <a:r>
                <a:rPr lang="en-US" sz="2800" baseline="-2000"/>
                <a:t> </a:t>
              </a:r>
              <a:r>
                <a:rPr lang="en-US" sz="2800">
                  <a:latin typeface="Symbol" pitchFamily="18" charset="2"/>
                </a:rPr>
                <a:t> </a:t>
              </a:r>
              <a:r>
                <a:rPr lang="en-US" sz="2800"/>
                <a:t>&lt; 0</a:t>
              </a:r>
              <a:endParaRPr lang="en-US" sz="2800">
                <a:latin typeface="Symbol" pitchFamily="18" charset="2"/>
              </a:endParaRPr>
            </a:p>
          </p:txBody>
        </p:sp>
        <p:sp>
          <p:nvSpPr>
            <p:cNvPr id="35" name="Rectangle 13"/>
            <p:cNvSpPr>
              <a:spLocks noChangeArrowheads="1"/>
            </p:cNvSpPr>
            <p:nvPr/>
          </p:nvSpPr>
          <p:spPr bwMode="auto">
            <a:xfrm>
              <a:off x="3552" y="355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i="1" dirty="0"/>
                <a:t>h</a:t>
              </a:r>
            </a:p>
          </p:txBody>
        </p:sp>
      </p:grpSp>
      <p:grpSp>
        <p:nvGrpSpPr>
          <p:cNvPr id="36" name="Group 18"/>
          <p:cNvGrpSpPr>
            <a:grpSpLocks noChangeAspect="1"/>
          </p:cNvGrpSpPr>
          <p:nvPr/>
        </p:nvGrpSpPr>
        <p:grpSpPr bwMode="auto">
          <a:xfrm>
            <a:off x="5668196" y="2217241"/>
            <a:ext cx="2509274" cy="2681977"/>
            <a:chOff x="3496" y="912"/>
            <a:chExt cx="1976" cy="2112"/>
          </a:xfrm>
        </p:grpSpPr>
        <p:sp>
          <p:nvSpPr>
            <p:cNvPr id="37" name="AutoShape 17"/>
            <p:cNvSpPr>
              <a:spLocks noChangeAspect="1" noChangeArrowheads="1" noTextEdit="1"/>
            </p:cNvSpPr>
            <p:nvPr/>
          </p:nvSpPr>
          <p:spPr bwMode="auto">
            <a:xfrm>
              <a:off x="3496" y="912"/>
              <a:ext cx="1976" cy="2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8" name="Picture 1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0" y="920"/>
              <a:ext cx="1816" cy="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Rectangle 20"/>
            <p:cNvSpPr>
              <a:spLocks noChangeArrowheads="1"/>
            </p:cNvSpPr>
            <p:nvPr/>
          </p:nvSpPr>
          <p:spPr bwMode="auto">
            <a:xfrm>
              <a:off x="3504" y="2880"/>
              <a:ext cx="83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>
                  <a:solidFill>
                    <a:srgbClr val="0000AA"/>
                  </a:solidFill>
                </a:rPr>
                <a:t>Fish under water</a:t>
              </a:r>
              <a:endParaRPr lang="en-US"/>
            </a:p>
          </p:txBody>
        </p:sp>
      </p:grpSp>
      <p:sp>
        <p:nvSpPr>
          <p:cNvPr id="40" name="Line 10"/>
          <p:cNvSpPr>
            <a:spLocks noChangeShapeType="1"/>
          </p:cNvSpPr>
          <p:nvPr/>
        </p:nvSpPr>
        <p:spPr bwMode="auto">
          <a:xfrm flipV="1">
            <a:off x="6701420" y="4063807"/>
            <a:ext cx="533400" cy="1600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1" name="Group 69"/>
          <p:cNvGrpSpPr>
            <a:grpSpLocks/>
          </p:cNvGrpSpPr>
          <p:nvPr/>
        </p:nvGrpSpPr>
        <p:grpSpPr bwMode="auto">
          <a:xfrm>
            <a:off x="6170642" y="5228445"/>
            <a:ext cx="1062037" cy="920750"/>
            <a:chOff x="3999" y="3243"/>
            <a:chExt cx="521" cy="452"/>
          </a:xfrm>
        </p:grpSpPr>
        <p:grpSp>
          <p:nvGrpSpPr>
            <p:cNvPr id="42" name="Group 38"/>
            <p:cNvGrpSpPr>
              <a:grpSpLocks/>
            </p:cNvGrpSpPr>
            <p:nvPr/>
          </p:nvGrpSpPr>
          <p:grpSpPr bwMode="auto">
            <a:xfrm>
              <a:off x="4352" y="3328"/>
              <a:ext cx="168" cy="104"/>
              <a:chOff x="4352" y="3328"/>
              <a:chExt cx="168" cy="104"/>
            </a:xfrm>
          </p:grpSpPr>
          <p:sp>
            <p:nvSpPr>
              <p:cNvPr id="74" name="Freeform 36"/>
              <p:cNvSpPr>
                <a:spLocks/>
              </p:cNvSpPr>
              <p:nvPr/>
            </p:nvSpPr>
            <p:spPr bwMode="auto">
              <a:xfrm>
                <a:off x="4352" y="3352"/>
                <a:ext cx="96" cy="80"/>
              </a:xfrm>
              <a:custGeom>
                <a:avLst/>
                <a:gdLst>
                  <a:gd name="T0" fmla="*/ 0 w 96"/>
                  <a:gd name="T1" fmla="*/ 80 h 80"/>
                  <a:gd name="T2" fmla="*/ 56 w 96"/>
                  <a:gd name="T3" fmla="*/ 0 h 80"/>
                  <a:gd name="T4" fmla="*/ 48 w 96"/>
                  <a:gd name="T5" fmla="*/ 48 h 80"/>
                  <a:gd name="T6" fmla="*/ 96 w 96"/>
                  <a:gd name="T7" fmla="*/ 72 h 80"/>
                  <a:gd name="T8" fmla="*/ 0 w 96"/>
                  <a:gd name="T9" fmla="*/ 80 h 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80"/>
                  <a:gd name="T17" fmla="*/ 96 w 96"/>
                  <a:gd name="T18" fmla="*/ 80 h 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80">
                    <a:moveTo>
                      <a:pt x="0" y="80"/>
                    </a:moveTo>
                    <a:lnTo>
                      <a:pt x="56" y="0"/>
                    </a:lnTo>
                    <a:lnTo>
                      <a:pt x="48" y="48"/>
                    </a:lnTo>
                    <a:lnTo>
                      <a:pt x="96" y="72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AA0000"/>
              </a:solidFill>
              <a:ln w="12700">
                <a:solidFill>
                  <a:srgbClr val="AA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37"/>
              <p:cNvSpPr>
                <a:spLocks noChangeShapeType="1"/>
              </p:cNvSpPr>
              <p:nvPr/>
            </p:nvSpPr>
            <p:spPr bwMode="auto">
              <a:xfrm flipV="1">
                <a:off x="4400" y="3328"/>
                <a:ext cx="120" cy="72"/>
              </a:xfrm>
              <a:prstGeom prst="line">
                <a:avLst/>
              </a:prstGeom>
              <a:noFill/>
              <a:ln w="12700">
                <a:solidFill>
                  <a:srgbClr val="AA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65"/>
            <p:cNvGrpSpPr>
              <a:grpSpLocks/>
            </p:cNvGrpSpPr>
            <p:nvPr/>
          </p:nvGrpSpPr>
          <p:grpSpPr bwMode="auto">
            <a:xfrm>
              <a:off x="4164" y="3354"/>
              <a:ext cx="220" cy="214"/>
              <a:chOff x="4164" y="3354"/>
              <a:chExt cx="220" cy="214"/>
            </a:xfrm>
          </p:grpSpPr>
          <p:sp>
            <p:nvSpPr>
              <p:cNvPr id="58" name="Freeform 64"/>
              <p:cNvSpPr>
                <a:spLocks/>
              </p:cNvSpPr>
              <p:nvPr/>
            </p:nvSpPr>
            <p:spPr bwMode="auto">
              <a:xfrm>
                <a:off x="4164" y="3354"/>
                <a:ext cx="218" cy="214"/>
              </a:xfrm>
              <a:custGeom>
                <a:avLst/>
                <a:gdLst>
                  <a:gd name="T0" fmla="*/ 0 w 218"/>
                  <a:gd name="T1" fmla="*/ 50 h 214"/>
                  <a:gd name="T2" fmla="*/ 80 w 218"/>
                  <a:gd name="T3" fmla="*/ 0 h 214"/>
                  <a:gd name="T4" fmla="*/ 218 w 218"/>
                  <a:gd name="T5" fmla="*/ 24 h 214"/>
                  <a:gd name="T6" fmla="*/ 216 w 218"/>
                  <a:gd name="T7" fmla="*/ 162 h 214"/>
                  <a:gd name="T8" fmla="*/ 138 w 218"/>
                  <a:gd name="T9" fmla="*/ 214 h 214"/>
                  <a:gd name="T10" fmla="*/ 0 w 218"/>
                  <a:gd name="T11" fmla="*/ 188 h 214"/>
                  <a:gd name="T12" fmla="*/ 0 w 218"/>
                  <a:gd name="T13" fmla="*/ 50 h 2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8"/>
                  <a:gd name="T22" fmla="*/ 0 h 214"/>
                  <a:gd name="T23" fmla="*/ 218 w 218"/>
                  <a:gd name="T24" fmla="*/ 214 h 2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8" h="214">
                    <a:moveTo>
                      <a:pt x="0" y="50"/>
                    </a:moveTo>
                    <a:lnTo>
                      <a:pt x="80" y="0"/>
                    </a:lnTo>
                    <a:lnTo>
                      <a:pt x="218" y="24"/>
                    </a:lnTo>
                    <a:lnTo>
                      <a:pt x="216" y="162"/>
                    </a:lnTo>
                    <a:lnTo>
                      <a:pt x="138" y="214"/>
                    </a:lnTo>
                    <a:lnTo>
                      <a:pt x="0" y="188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26"/>
              <p:cNvSpPr>
                <a:spLocks noChangeShapeType="1"/>
              </p:cNvSpPr>
              <p:nvPr/>
            </p:nvSpPr>
            <p:spPr bwMode="auto">
              <a:xfrm>
                <a:off x="4168" y="3408"/>
                <a:ext cx="136" cy="2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27"/>
              <p:cNvSpPr>
                <a:spLocks noChangeShapeType="1"/>
              </p:cNvSpPr>
              <p:nvPr/>
            </p:nvSpPr>
            <p:spPr bwMode="auto">
              <a:xfrm flipV="1">
                <a:off x="4304" y="3432"/>
                <a:ext cx="1" cy="1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28"/>
              <p:cNvSpPr>
                <a:spLocks noChangeShapeType="1"/>
              </p:cNvSpPr>
              <p:nvPr/>
            </p:nvSpPr>
            <p:spPr bwMode="auto">
              <a:xfrm flipV="1">
                <a:off x="4304" y="3384"/>
                <a:ext cx="64" cy="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31"/>
              <p:cNvSpPr>
                <a:spLocks noChangeShapeType="1"/>
              </p:cNvSpPr>
              <p:nvPr/>
            </p:nvSpPr>
            <p:spPr bwMode="auto">
              <a:xfrm flipV="1">
                <a:off x="4176" y="3520"/>
                <a:ext cx="24" cy="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32"/>
              <p:cNvSpPr>
                <a:spLocks noChangeShapeType="1"/>
              </p:cNvSpPr>
              <p:nvPr/>
            </p:nvSpPr>
            <p:spPr bwMode="auto">
              <a:xfrm>
                <a:off x="4240" y="3488"/>
                <a:ext cx="1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33"/>
              <p:cNvSpPr>
                <a:spLocks noChangeShapeType="1"/>
              </p:cNvSpPr>
              <p:nvPr/>
            </p:nvSpPr>
            <p:spPr bwMode="auto">
              <a:xfrm flipV="1">
                <a:off x="4248" y="3456"/>
                <a:ext cx="1" cy="2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34"/>
              <p:cNvSpPr>
                <a:spLocks noChangeShapeType="1"/>
              </p:cNvSpPr>
              <p:nvPr/>
            </p:nvSpPr>
            <p:spPr bwMode="auto">
              <a:xfrm flipV="1">
                <a:off x="4248" y="3376"/>
                <a:ext cx="1" cy="2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57"/>
              <p:cNvSpPr>
                <a:spLocks/>
              </p:cNvSpPr>
              <p:nvPr/>
            </p:nvSpPr>
            <p:spPr bwMode="auto">
              <a:xfrm>
                <a:off x="4246" y="3354"/>
                <a:ext cx="138" cy="162"/>
              </a:xfrm>
              <a:custGeom>
                <a:avLst/>
                <a:gdLst>
                  <a:gd name="T0" fmla="*/ 0 w 138"/>
                  <a:gd name="T1" fmla="*/ 0 h 162"/>
                  <a:gd name="T2" fmla="*/ 0 w 138"/>
                  <a:gd name="T3" fmla="*/ 138 h 162"/>
                  <a:gd name="T4" fmla="*/ 138 w 138"/>
                  <a:gd name="T5" fmla="*/ 162 h 162"/>
                  <a:gd name="T6" fmla="*/ 138 w 138"/>
                  <a:gd name="T7" fmla="*/ 24 h 162"/>
                  <a:gd name="T8" fmla="*/ 0 w 138"/>
                  <a:gd name="T9" fmla="*/ 0 h 1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8"/>
                  <a:gd name="T16" fmla="*/ 0 h 162"/>
                  <a:gd name="T17" fmla="*/ 138 w 138"/>
                  <a:gd name="T18" fmla="*/ 162 h 1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8" h="162">
                    <a:moveTo>
                      <a:pt x="0" y="0"/>
                    </a:moveTo>
                    <a:lnTo>
                      <a:pt x="0" y="138"/>
                    </a:lnTo>
                    <a:lnTo>
                      <a:pt x="138" y="162"/>
                    </a:lnTo>
                    <a:lnTo>
                      <a:pt x="138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56"/>
              <p:cNvSpPr>
                <a:spLocks/>
              </p:cNvSpPr>
              <p:nvPr/>
            </p:nvSpPr>
            <p:spPr bwMode="auto">
              <a:xfrm>
                <a:off x="4166" y="3406"/>
                <a:ext cx="138" cy="162"/>
              </a:xfrm>
              <a:custGeom>
                <a:avLst/>
                <a:gdLst>
                  <a:gd name="T0" fmla="*/ 0 w 138"/>
                  <a:gd name="T1" fmla="*/ 0 h 162"/>
                  <a:gd name="T2" fmla="*/ 0 w 138"/>
                  <a:gd name="T3" fmla="*/ 138 h 162"/>
                  <a:gd name="T4" fmla="*/ 138 w 138"/>
                  <a:gd name="T5" fmla="*/ 162 h 162"/>
                  <a:gd name="T6" fmla="*/ 138 w 138"/>
                  <a:gd name="T7" fmla="*/ 24 h 162"/>
                  <a:gd name="T8" fmla="*/ 0 w 138"/>
                  <a:gd name="T9" fmla="*/ 0 h 1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8"/>
                  <a:gd name="T16" fmla="*/ 0 h 162"/>
                  <a:gd name="T17" fmla="*/ 138 w 138"/>
                  <a:gd name="T18" fmla="*/ 162 h 1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8" h="162">
                    <a:moveTo>
                      <a:pt x="0" y="0"/>
                    </a:moveTo>
                    <a:lnTo>
                      <a:pt x="0" y="138"/>
                    </a:lnTo>
                    <a:lnTo>
                      <a:pt x="138" y="162"/>
                    </a:lnTo>
                    <a:lnTo>
                      <a:pt x="138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58"/>
              <p:cNvSpPr>
                <a:spLocks noChangeShapeType="1"/>
              </p:cNvSpPr>
              <p:nvPr/>
            </p:nvSpPr>
            <p:spPr bwMode="auto">
              <a:xfrm flipV="1">
                <a:off x="4164" y="3354"/>
                <a:ext cx="80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59"/>
              <p:cNvSpPr>
                <a:spLocks noChangeShapeType="1"/>
              </p:cNvSpPr>
              <p:nvPr/>
            </p:nvSpPr>
            <p:spPr bwMode="auto">
              <a:xfrm flipV="1">
                <a:off x="4302" y="3376"/>
                <a:ext cx="80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60"/>
              <p:cNvSpPr>
                <a:spLocks noChangeShapeType="1"/>
              </p:cNvSpPr>
              <p:nvPr/>
            </p:nvSpPr>
            <p:spPr bwMode="auto">
              <a:xfrm flipV="1">
                <a:off x="4304" y="3516"/>
                <a:ext cx="80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61"/>
              <p:cNvSpPr>
                <a:spLocks noChangeShapeType="1"/>
              </p:cNvSpPr>
              <p:nvPr/>
            </p:nvSpPr>
            <p:spPr bwMode="auto">
              <a:xfrm flipV="1">
                <a:off x="4168" y="3488"/>
                <a:ext cx="80" cy="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62"/>
              <p:cNvSpPr>
                <a:spLocks noChangeShapeType="1"/>
              </p:cNvSpPr>
              <p:nvPr/>
            </p:nvSpPr>
            <p:spPr bwMode="auto">
              <a:xfrm>
                <a:off x="4244" y="3416"/>
                <a:ext cx="0" cy="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63"/>
              <p:cNvSpPr>
                <a:spLocks noChangeShapeType="1"/>
              </p:cNvSpPr>
              <p:nvPr/>
            </p:nvSpPr>
            <p:spPr bwMode="auto">
              <a:xfrm>
                <a:off x="4244" y="3488"/>
                <a:ext cx="70" cy="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41"/>
            <p:cNvGrpSpPr>
              <a:grpSpLocks/>
            </p:cNvGrpSpPr>
            <p:nvPr/>
          </p:nvGrpSpPr>
          <p:grpSpPr bwMode="auto">
            <a:xfrm rot="-236711">
              <a:off x="4059" y="3514"/>
              <a:ext cx="168" cy="96"/>
              <a:chOff x="4056" y="3496"/>
              <a:chExt cx="168" cy="96"/>
            </a:xfrm>
          </p:grpSpPr>
          <p:sp>
            <p:nvSpPr>
              <p:cNvPr id="56" name="Freeform 39"/>
              <p:cNvSpPr>
                <a:spLocks/>
              </p:cNvSpPr>
              <p:nvPr/>
            </p:nvSpPr>
            <p:spPr bwMode="auto">
              <a:xfrm>
                <a:off x="4128" y="3496"/>
                <a:ext cx="96" cy="80"/>
              </a:xfrm>
              <a:custGeom>
                <a:avLst/>
                <a:gdLst>
                  <a:gd name="T0" fmla="*/ 96 w 96"/>
                  <a:gd name="T1" fmla="*/ 0 h 80"/>
                  <a:gd name="T2" fmla="*/ 40 w 96"/>
                  <a:gd name="T3" fmla="*/ 80 h 80"/>
                  <a:gd name="T4" fmla="*/ 48 w 96"/>
                  <a:gd name="T5" fmla="*/ 32 h 80"/>
                  <a:gd name="T6" fmla="*/ 0 w 96"/>
                  <a:gd name="T7" fmla="*/ 8 h 80"/>
                  <a:gd name="T8" fmla="*/ 96 w 96"/>
                  <a:gd name="T9" fmla="*/ 0 h 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80"/>
                  <a:gd name="T17" fmla="*/ 96 w 96"/>
                  <a:gd name="T18" fmla="*/ 80 h 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80">
                    <a:moveTo>
                      <a:pt x="96" y="0"/>
                    </a:moveTo>
                    <a:lnTo>
                      <a:pt x="40" y="80"/>
                    </a:lnTo>
                    <a:lnTo>
                      <a:pt x="48" y="32"/>
                    </a:lnTo>
                    <a:lnTo>
                      <a:pt x="0" y="8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AA0000"/>
              </a:solidFill>
              <a:ln w="12700">
                <a:solidFill>
                  <a:srgbClr val="AA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40"/>
              <p:cNvSpPr>
                <a:spLocks noChangeShapeType="1"/>
              </p:cNvSpPr>
              <p:nvPr/>
            </p:nvSpPr>
            <p:spPr bwMode="auto">
              <a:xfrm flipV="1">
                <a:off x="4056" y="3528"/>
                <a:ext cx="120" cy="64"/>
              </a:xfrm>
              <a:prstGeom prst="line">
                <a:avLst/>
              </a:prstGeom>
              <a:noFill/>
              <a:ln w="12700">
                <a:solidFill>
                  <a:srgbClr val="AA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" name="Freeform 42"/>
            <p:cNvSpPr>
              <a:spLocks/>
            </p:cNvSpPr>
            <p:nvPr/>
          </p:nvSpPr>
          <p:spPr bwMode="auto">
            <a:xfrm rot="-243101">
              <a:off x="4344" y="3464"/>
              <a:ext cx="96" cy="80"/>
            </a:xfrm>
            <a:custGeom>
              <a:avLst/>
              <a:gdLst>
                <a:gd name="T0" fmla="*/ 0 w 96"/>
                <a:gd name="T1" fmla="*/ 16 h 80"/>
                <a:gd name="T2" fmla="*/ 96 w 96"/>
                <a:gd name="T3" fmla="*/ 0 h 80"/>
                <a:gd name="T4" fmla="*/ 56 w 96"/>
                <a:gd name="T5" fmla="*/ 32 h 80"/>
                <a:gd name="T6" fmla="*/ 72 w 96"/>
                <a:gd name="T7" fmla="*/ 80 h 80"/>
                <a:gd name="T8" fmla="*/ 0 w 96"/>
                <a:gd name="T9" fmla="*/ 16 h 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80"/>
                <a:gd name="T17" fmla="*/ 96 w 96"/>
                <a:gd name="T18" fmla="*/ 80 h 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80">
                  <a:moveTo>
                    <a:pt x="0" y="16"/>
                  </a:moveTo>
                  <a:lnTo>
                    <a:pt x="96" y="0"/>
                  </a:lnTo>
                  <a:lnTo>
                    <a:pt x="56" y="32"/>
                  </a:lnTo>
                  <a:lnTo>
                    <a:pt x="72" y="8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0000"/>
            </a:solidFill>
            <a:ln w="12700">
              <a:solidFill>
                <a:srgbClr val="AA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3"/>
            <p:cNvSpPr>
              <a:spLocks noChangeShapeType="1"/>
            </p:cNvSpPr>
            <p:nvPr/>
          </p:nvSpPr>
          <p:spPr bwMode="auto">
            <a:xfrm>
              <a:off x="4400" y="3493"/>
              <a:ext cx="104" cy="21"/>
            </a:xfrm>
            <a:prstGeom prst="line">
              <a:avLst/>
            </a:prstGeom>
            <a:noFill/>
            <a:ln w="12700">
              <a:solidFill>
                <a:srgbClr val="AA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" name="Group 47"/>
            <p:cNvGrpSpPr>
              <a:grpSpLocks/>
            </p:cNvGrpSpPr>
            <p:nvPr/>
          </p:nvGrpSpPr>
          <p:grpSpPr bwMode="auto">
            <a:xfrm rot="-494058">
              <a:off x="3999" y="3399"/>
              <a:ext cx="160" cy="80"/>
              <a:chOff x="3984" y="3384"/>
              <a:chExt cx="160" cy="80"/>
            </a:xfrm>
          </p:grpSpPr>
          <p:sp>
            <p:nvSpPr>
              <p:cNvPr id="54" name="Freeform 45"/>
              <p:cNvSpPr>
                <a:spLocks/>
              </p:cNvSpPr>
              <p:nvPr/>
            </p:nvSpPr>
            <p:spPr bwMode="auto">
              <a:xfrm>
                <a:off x="4048" y="3384"/>
                <a:ext cx="96" cy="80"/>
              </a:xfrm>
              <a:custGeom>
                <a:avLst/>
                <a:gdLst>
                  <a:gd name="T0" fmla="*/ 96 w 96"/>
                  <a:gd name="T1" fmla="*/ 64 h 80"/>
                  <a:gd name="T2" fmla="*/ 0 w 96"/>
                  <a:gd name="T3" fmla="*/ 80 h 80"/>
                  <a:gd name="T4" fmla="*/ 40 w 96"/>
                  <a:gd name="T5" fmla="*/ 48 h 80"/>
                  <a:gd name="T6" fmla="*/ 24 w 96"/>
                  <a:gd name="T7" fmla="*/ 0 h 80"/>
                  <a:gd name="T8" fmla="*/ 96 w 96"/>
                  <a:gd name="T9" fmla="*/ 64 h 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80"/>
                  <a:gd name="T17" fmla="*/ 96 w 96"/>
                  <a:gd name="T18" fmla="*/ 80 h 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80">
                    <a:moveTo>
                      <a:pt x="96" y="64"/>
                    </a:moveTo>
                    <a:lnTo>
                      <a:pt x="0" y="80"/>
                    </a:lnTo>
                    <a:lnTo>
                      <a:pt x="40" y="48"/>
                    </a:lnTo>
                    <a:lnTo>
                      <a:pt x="24" y="0"/>
                    </a:lnTo>
                    <a:lnTo>
                      <a:pt x="96" y="64"/>
                    </a:lnTo>
                    <a:close/>
                  </a:path>
                </a:pathLst>
              </a:custGeom>
              <a:solidFill>
                <a:srgbClr val="AA0000"/>
              </a:solidFill>
              <a:ln w="12700">
                <a:solidFill>
                  <a:srgbClr val="AA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46"/>
              <p:cNvSpPr>
                <a:spLocks noChangeShapeType="1"/>
              </p:cNvSpPr>
              <p:nvPr/>
            </p:nvSpPr>
            <p:spPr bwMode="auto">
              <a:xfrm>
                <a:off x="3984" y="3400"/>
                <a:ext cx="104" cy="32"/>
              </a:xfrm>
              <a:prstGeom prst="line">
                <a:avLst/>
              </a:prstGeom>
              <a:noFill/>
              <a:ln w="12700">
                <a:solidFill>
                  <a:srgbClr val="AA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" name="Group 50"/>
            <p:cNvGrpSpPr>
              <a:grpSpLocks/>
            </p:cNvGrpSpPr>
            <p:nvPr/>
          </p:nvGrpSpPr>
          <p:grpSpPr bwMode="auto">
            <a:xfrm>
              <a:off x="4231" y="3567"/>
              <a:ext cx="80" cy="128"/>
              <a:chOff x="4216" y="3576"/>
              <a:chExt cx="80" cy="128"/>
            </a:xfrm>
          </p:grpSpPr>
          <p:sp>
            <p:nvSpPr>
              <p:cNvPr id="52" name="Freeform 48"/>
              <p:cNvSpPr>
                <a:spLocks/>
              </p:cNvSpPr>
              <p:nvPr/>
            </p:nvSpPr>
            <p:spPr bwMode="auto">
              <a:xfrm>
                <a:off x="4216" y="3576"/>
                <a:ext cx="80" cy="88"/>
              </a:xfrm>
              <a:custGeom>
                <a:avLst/>
                <a:gdLst>
                  <a:gd name="T0" fmla="*/ 40 w 80"/>
                  <a:gd name="T1" fmla="*/ 0 h 88"/>
                  <a:gd name="T2" fmla="*/ 80 w 80"/>
                  <a:gd name="T3" fmla="*/ 88 h 88"/>
                  <a:gd name="T4" fmla="*/ 40 w 80"/>
                  <a:gd name="T5" fmla="*/ 56 h 88"/>
                  <a:gd name="T6" fmla="*/ 0 w 80"/>
                  <a:gd name="T7" fmla="*/ 88 h 88"/>
                  <a:gd name="T8" fmla="*/ 40 w 80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88"/>
                  <a:gd name="T17" fmla="*/ 80 w 80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88">
                    <a:moveTo>
                      <a:pt x="40" y="0"/>
                    </a:moveTo>
                    <a:lnTo>
                      <a:pt x="80" y="88"/>
                    </a:lnTo>
                    <a:lnTo>
                      <a:pt x="40" y="56"/>
                    </a:lnTo>
                    <a:lnTo>
                      <a:pt x="0" y="88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AA0000"/>
              </a:solidFill>
              <a:ln w="12700">
                <a:solidFill>
                  <a:srgbClr val="AA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49"/>
              <p:cNvSpPr>
                <a:spLocks noChangeShapeType="1"/>
              </p:cNvSpPr>
              <p:nvPr/>
            </p:nvSpPr>
            <p:spPr bwMode="auto">
              <a:xfrm>
                <a:off x="4256" y="3632"/>
                <a:ext cx="1" cy="72"/>
              </a:xfrm>
              <a:prstGeom prst="line">
                <a:avLst/>
              </a:prstGeom>
              <a:noFill/>
              <a:ln w="12700">
                <a:solidFill>
                  <a:srgbClr val="AA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53"/>
            <p:cNvGrpSpPr>
              <a:grpSpLocks/>
            </p:cNvGrpSpPr>
            <p:nvPr/>
          </p:nvGrpSpPr>
          <p:grpSpPr bwMode="auto">
            <a:xfrm>
              <a:off x="4233" y="3243"/>
              <a:ext cx="80" cy="136"/>
              <a:chOff x="4224" y="3264"/>
              <a:chExt cx="80" cy="136"/>
            </a:xfrm>
          </p:grpSpPr>
          <p:sp>
            <p:nvSpPr>
              <p:cNvPr id="50" name="Freeform 51"/>
              <p:cNvSpPr>
                <a:spLocks/>
              </p:cNvSpPr>
              <p:nvPr/>
            </p:nvSpPr>
            <p:spPr bwMode="auto">
              <a:xfrm>
                <a:off x="4224" y="3312"/>
                <a:ext cx="80" cy="88"/>
              </a:xfrm>
              <a:custGeom>
                <a:avLst/>
                <a:gdLst>
                  <a:gd name="T0" fmla="*/ 40 w 80"/>
                  <a:gd name="T1" fmla="*/ 88 h 88"/>
                  <a:gd name="T2" fmla="*/ 0 w 80"/>
                  <a:gd name="T3" fmla="*/ 0 h 88"/>
                  <a:gd name="T4" fmla="*/ 40 w 80"/>
                  <a:gd name="T5" fmla="*/ 32 h 88"/>
                  <a:gd name="T6" fmla="*/ 80 w 80"/>
                  <a:gd name="T7" fmla="*/ 0 h 88"/>
                  <a:gd name="T8" fmla="*/ 40 w 80"/>
                  <a:gd name="T9" fmla="*/ 88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88"/>
                  <a:gd name="T17" fmla="*/ 80 w 80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88">
                    <a:moveTo>
                      <a:pt x="40" y="88"/>
                    </a:moveTo>
                    <a:lnTo>
                      <a:pt x="0" y="0"/>
                    </a:lnTo>
                    <a:lnTo>
                      <a:pt x="40" y="32"/>
                    </a:lnTo>
                    <a:lnTo>
                      <a:pt x="80" y="0"/>
                    </a:lnTo>
                    <a:lnTo>
                      <a:pt x="40" y="88"/>
                    </a:lnTo>
                    <a:close/>
                  </a:path>
                </a:pathLst>
              </a:custGeom>
              <a:solidFill>
                <a:srgbClr val="AA0000"/>
              </a:solidFill>
              <a:ln w="12700">
                <a:solidFill>
                  <a:srgbClr val="AA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2"/>
              <p:cNvSpPr>
                <a:spLocks noChangeShapeType="1"/>
              </p:cNvSpPr>
              <p:nvPr/>
            </p:nvSpPr>
            <p:spPr bwMode="auto">
              <a:xfrm>
                <a:off x="4264" y="3264"/>
                <a:ext cx="1" cy="80"/>
              </a:xfrm>
              <a:prstGeom prst="line">
                <a:avLst/>
              </a:prstGeom>
              <a:noFill/>
              <a:ln w="12700">
                <a:solidFill>
                  <a:srgbClr val="AA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6" name="TextBox 1"/>
          <p:cNvSpPr txBox="1"/>
          <p:nvPr/>
        </p:nvSpPr>
        <p:spPr>
          <a:xfrm rot="20459219">
            <a:off x="6187347" y="5998832"/>
            <a:ext cx="27654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tr-TR" sz="2000" dirty="0">
                <a:solidFill>
                  <a:schemeClr val="accent6"/>
                </a:solidFill>
                <a:latin typeface="Arial" pitchFamily="34" charset="0"/>
              </a:rPr>
              <a:t>Also called as isostatic</a:t>
            </a:r>
          </a:p>
        </p:txBody>
      </p:sp>
    </p:spTree>
    <p:extLst>
      <p:ext uri="{BB962C8B-B14F-4D97-AF65-F5344CB8AC3E}">
        <p14:creationId xmlns:p14="http://schemas.microsoft.com/office/powerpoint/2010/main" val="98265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116632"/>
            <a:ext cx="9144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CONCEPTS OF STRESS AND STRAIN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Dikdörtgen 1"/>
          <p:cNvSpPr/>
          <p:nvPr/>
        </p:nvSpPr>
        <p:spPr>
          <a:xfrm>
            <a:off x="1547665" y="1196752"/>
            <a:ext cx="5760640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Tension and Compression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32" y="1871801"/>
            <a:ext cx="2623120" cy="344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902296"/>
            <a:ext cx="455295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ikdörtgen 10"/>
          <p:cNvSpPr/>
          <p:nvPr/>
        </p:nvSpPr>
        <p:spPr>
          <a:xfrm>
            <a:off x="179512" y="692696"/>
            <a:ext cx="4046364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Stress: </a:t>
            </a:r>
            <a:r>
              <a:rPr lang="en-US" sz="2000" b="1" dirty="0"/>
              <a:t>Pressure due to applied load</a:t>
            </a:r>
            <a:r>
              <a:rPr lang="en-US" sz="2000" dirty="0"/>
              <a:t>.</a:t>
            </a:r>
          </a:p>
        </p:txBody>
      </p:sp>
      <p:sp>
        <p:nvSpPr>
          <p:cNvPr id="12" name="Dikdörtgen 11"/>
          <p:cNvSpPr/>
          <p:nvPr/>
        </p:nvSpPr>
        <p:spPr>
          <a:xfrm>
            <a:off x="4255602" y="692696"/>
            <a:ext cx="4680520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Strain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en-US" sz="2000" b="1" dirty="0"/>
              <a:t>response of the material to stress </a:t>
            </a:r>
            <a:endParaRPr lang="tr-TR" sz="2000" b="1" dirty="0" smtClean="0"/>
          </a:p>
        </p:txBody>
      </p:sp>
      <p:sp>
        <p:nvSpPr>
          <p:cNvPr id="7" name="Dikdörtgen 6"/>
          <p:cNvSpPr/>
          <p:nvPr/>
        </p:nvSpPr>
        <p:spPr>
          <a:xfrm>
            <a:off x="92929" y="5316791"/>
            <a:ext cx="7042968" cy="1292662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u="sng" dirty="0"/>
              <a:t>Compression</a:t>
            </a:r>
          </a:p>
          <a:p>
            <a:pPr algn="just"/>
            <a:r>
              <a:rPr lang="en-US" dirty="0"/>
              <a:t>Same as tension but in the opposite direction (stress and strain </a:t>
            </a:r>
            <a:r>
              <a:rPr lang="en-US" dirty="0" smtClean="0"/>
              <a:t>defined</a:t>
            </a:r>
            <a:r>
              <a:rPr lang="tr-TR" dirty="0" smtClean="0"/>
              <a:t> </a:t>
            </a:r>
            <a:r>
              <a:rPr lang="en-US" dirty="0" smtClean="0"/>
              <a:t>in </a:t>
            </a:r>
            <a:r>
              <a:rPr lang="en-US" dirty="0"/>
              <a:t>the same manner).</a:t>
            </a:r>
          </a:p>
          <a:p>
            <a:r>
              <a:rPr lang="en-US" dirty="0"/>
              <a:t>By convention, stress and strain are negative for compression.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897" y="3702411"/>
            <a:ext cx="2008103" cy="315559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Dikdörtgen 2"/>
          <p:cNvSpPr/>
          <p:nvPr/>
        </p:nvSpPr>
        <p:spPr>
          <a:xfrm>
            <a:off x="387732" y="1671464"/>
            <a:ext cx="1159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Tension</a:t>
            </a:r>
            <a:endParaRPr lang="en-US" sz="2400" u="sng" dirty="0"/>
          </a:p>
        </p:txBody>
      </p:sp>
      <p:cxnSp>
        <p:nvCxnSpPr>
          <p:cNvPr id="13" name="Düz Ok Bağlayıcısı 12"/>
          <p:cNvCxnSpPr/>
          <p:nvPr/>
        </p:nvCxnSpPr>
        <p:spPr>
          <a:xfrm flipH="1">
            <a:off x="6595862" y="1902296"/>
            <a:ext cx="540035" cy="230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etin kutusu 14"/>
          <p:cNvSpPr txBox="1"/>
          <p:nvPr/>
        </p:nvSpPr>
        <p:spPr>
          <a:xfrm>
            <a:off x="7135897" y="1628800"/>
            <a:ext cx="151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 smtClean="0"/>
              <a:t>Newton (N) </a:t>
            </a:r>
            <a:r>
              <a:rPr lang="tr-TR" sz="1400" b="1" dirty="0" err="1" smtClean="0"/>
              <a:t>or</a:t>
            </a:r>
            <a:r>
              <a:rPr lang="tr-TR" sz="1400" b="1" dirty="0" smtClean="0"/>
              <a:t> </a:t>
            </a:r>
            <a:r>
              <a:rPr lang="tr-TR" sz="1400" b="1" dirty="0" err="1" smtClean="0"/>
              <a:t>pounds</a:t>
            </a:r>
            <a:r>
              <a:rPr lang="tr-TR" sz="1400" b="1" dirty="0" smtClean="0"/>
              <a:t> </a:t>
            </a:r>
            <a:r>
              <a:rPr lang="tr-TR" sz="1400" b="1" dirty="0" err="1" smtClean="0"/>
              <a:t>force</a:t>
            </a:r>
            <a:r>
              <a:rPr lang="tr-TR" sz="1400" b="1" dirty="0" smtClean="0"/>
              <a:t> (</a:t>
            </a:r>
            <a:r>
              <a:rPr lang="tr-TR" sz="1400" b="1" dirty="0" err="1" smtClean="0"/>
              <a:t>ıbf</a:t>
            </a:r>
            <a:r>
              <a:rPr lang="tr-TR" sz="1400" b="1" dirty="0" smtClean="0"/>
              <a:t>)</a:t>
            </a:r>
            <a:endParaRPr lang="en-US" sz="1400" b="1" dirty="0"/>
          </a:p>
        </p:txBody>
      </p:sp>
      <p:sp>
        <p:nvSpPr>
          <p:cNvPr id="18" name="Metin kutusu 17"/>
          <p:cNvSpPr txBox="1"/>
          <p:nvPr/>
        </p:nvSpPr>
        <p:spPr>
          <a:xfrm>
            <a:off x="7288297" y="2257127"/>
            <a:ext cx="851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 dirty="0" smtClean="0"/>
              <a:t>m</a:t>
            </a:r>
            <a:r>
              <a:rPr lang="tr-TR" sz="1400" b="1" baseline="30000" dirty="0" smtClean="0"/>
              <a:t>2</a:t>
            </a:r>
            <a:r>
              <a:rPr lang="tr-TR" sz="1400" b="1" dirty="0" smtClean="0"/>
              <a:t> </a:t>
            </a:r>
            <a:r>
              <a:rPr lang="tr-TR" sz="1400" b="1" dirty="0" err="1" smtClean="0"/>
              <a:t>or</a:t>
            </a:r>
            <a:r>
              <a:rPr lang="tr-TR" sz="1400" b="1" dirty="0" smtClean="0"/>
              <a:t> in</a:t>
            </a:r>
            <a:r>
              <a:rPr lang="tr-TR" sz="1400" b="1" baseline="30000" dirty="0" smtClean="0"/>
              <a:t>2</a:t>
            </a:r>
            <a:endParaRPr lang="en-US" sz="1400" b="1" dirty="0"/>
          </a:p>
        </p:txBody>
      </p:sp>
      <p:cxnSp>
        <p:nvCxnSpPr>
          <p:cNvPr id="19" name="Düz Ok Bağlayıcısı 18"/>
          <p:cNvCxnSpPr>
            <a:stCxn id="18" idx="1"/>
          </p:cNvCxnSpPr>
          <p:nvPr/>
        </p:nvCxnSpPr>
        <p:spPr>
          <a:xfrm flipH="1">
            <a:off x="6595862" y="2411016"/>
            <a:ext cx="692435" cy="1538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ikdörtgen 19"/>
          <p:cNvSpPr/>
          <p:nvPr/>
        </p:nvSpPr>
        <p:spPr>
          <a:xfrm>
            <a:off x="1778209" y="1676316"/>
            <a:ext cx="4233951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1400" b="1" dirty="0" err="1"/>
              <a:t>megapascals</a:t>
            </a:r>
            <a:r>
              <a:rPr lang="en-US" sz="1400" b="1" dirty="0"/>
              <a:t>, MPa (SI) (where 1 </a:t>
            </a:r>
            <a:r>
              <a:rPr lang="en-US" sz="1400" b="1" dirty="0" smtClean="0"/>
              <a:t>M</a:t>
            </a:r>
            <a:r>
              <a:rPr lang="tr-TR" sz="1400" b="1" dirty="0" smtClean="0"/>
              <a:t>P</a:t>
            </a:r>
            <a:r>
              <a:rPr lang="en-US" sz="1400" b="1" dirty="0" smtClean="0"/>
              <a:t>a</a:t>
            </a:r>
            <a:r>
              <a:rPr lang="tr-TR" sz="1400" b="1" dirty="0" smtClean="0"/>
              <a:t>= </a:t>
            </a:r>
            <a:r>
              <a:rPr lang="en-US" sz="1400" b="1" dirty="0" smtClean="0"/>
              <a:t>10</a:t>
            </a:r>
            <a:r>
              <a:rPr lang="en-US" sz="1400" b="1" baseline="30000" dirty="0" smtClean="0"/>
              <a:t>6</a:t>
            </a:r>
            <a:r>
              <a:rPr lang="en-US" sz="1400" b="1" dirty="0" smtClean="0"/>
              <a:t> </a:t>
            </a:r>
            <a:r>
              <a:rPr lang="en-US" sz="1400" b="1" dirty="0"/>
              <a:t>N/m</a:t>
            </a:r>
            <a:r>
              <a:rPr lang="en-US" sz="1400" b="1" baseline="30000" dirty="0"/>
              <a:t>2</a:t>
            </a:r>
            <a:r>
              <a:rPr lang="en-US" sz="1400" b="1" dirty="0"/>
              <a:t>), and pounds force per square inch, psi</a:t>
            </a:r>
          </a:p>
        </p:txBody>
      </p:sp>
      <p:cxnSp>
        <p:nvCxnSpPr>
          <p:cNvPr id="23" name="Düz Ok Bağlayıcısı 22"/>
          <p:cNvCxnSpPr/>
          <p:nvPr/>
        </p:nvCxnSpPr>
        <p:spPr>
          <a:xfrm>
            <a:off x="5710238" y="1998320"/>
            <a:ext cx="157906" cy="2012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7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116632"/>
            <a:ext cx="91440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66700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CONCEPTS OF STRESS AND STRAIN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Dikdörtgen 1"/>
          <p:cNvSpPr/>
          <p:nvPr/>
        </p:nvSpPr>
        <p:spPr>
          <a:xfrm>
            <a:off x="1547665" y="1196752"/>
            <a:ext cx="5760640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Shear</a:t>
            </a:r>
            <a:endParaRPr lang="en-US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Dikdörtgen 10"/>
          <p:cNvSpPr/>
          <p:nvPr/>
        </p:nvSpPr>
        <p:spPr>
          <a:xfrm>
            <a:off x="179512" y="692696"/>
            <a:ext cx="4046364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Stress: </a:t>
            </a:r>
            <a:r>
              <a:rPr lang="en-US" sz="2000" b="1" dirty="0"/>
              <a:t>Pressure due to applied load</a:t>
            </a:r>
            <a:r>
              <a:rPr lang="en-US" sz="2000" dirty="0"/>
              <a:t>.</a:t>
            </a:r>
          </a:p>
        </p:txBody>
      </p:sp>
      <p:sp>
        <p:nvSpPr>
          <p:cNvPr id="12" name="Dikdörtgen 11"/>
          <p:cNvSpPr/>
          <p:nvPr/>
        </p:nvSpPr>
        <p:spPr>
          <a:xfrm>
            <a:off x="4255602" y="692696"/>
            <a:ext cx="4680520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Strain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en-US" sz="2000" b="1" dirty="0"/>
              <a:t>response of the material to stress </a:t>
            </a:r>
            <a:endParaRPr lang="tr-TR" sz="2000" b="1" dirty="0" smtClean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31669"/>
            <a:ext cx="3820827" cy="398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957" y="2489572"/>
            <a:ext cx="38576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00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2738</Words>
  <Application>Microsoft Office PowerPoint</Application>
  <PresentationFormat>On-screen Show (4:3)</PresentationFormat>
  <Paragraphs>330</Paragraphs>
  <Slides>46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Ofis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 Deformation</vt:lpstr>
      <vt:lpstr>Plastic Deformation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Comparision of  modulus of elasticity (Young’s Moduli)</vt:lpstr>
      <vt:lpstr>PowerPoint Presentation</vt:lpstr>
      <vt:lpstr>Example: Elongation (Elastic)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Problem: From the tensile stress–strain behavior for the brass specimen shown in Figure, determine the following properties: (a) The modulus of elasticity, (b) The yield strength at a strain offset of 0.002, (c) The maximum load that can be sustained by a cylindrical specimen having an original diameter of 12.8 mm, (d) The change in length of a specimen originally 250 mm long that is subjected to a tensile stress of 345 MPa.</vt:lpstr>
      <vt:lpstr>a)  </vt:lpstr>
      <vt:lpstr>PowerPoint Presentation</vt:lpstr>
      <vt:lpstr>PowerPoint Presentation</vt:lpstr>
      <vt:lpstr>PowerPoint Presentation</vt:lpstr>
      <vt:lpstr>Problem: A cylindrical specimen of steel having an original diameter of 12.8 mm is tensile-tested to fracture and found to have an engineering fracture strength of 460 MPa. If its cross-sectional diameter at fracture is 10.7 mm, determine: (a) The ductility in terms of percent reduction in area, (b) The true stress at fracture.</vt:lpstr>
      <vt:lpstr>b)</vt:lpstr>
      <vt:lpstr>Problem: Compute the strain-hardening exponent n for an alloy in which a true stress of 415 MPa produces a true strain of 0.10; assume a value of 1035 MPa for K.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Guldem Kartal</dc:creator>
  <cp:lastModifiedBy>CVD</cp:lastModifiedBy>
  <cp:revision>152</cp:revision>
  <dcterms:created xsi:type="dcterms:W3CDTF">2013-08-05T11:05:07Z</dcterms:created>
  <dcterms:modified xsi:type="dcterms:W3CDTF">2018-03-19T09:30:16Z</dcterms:modified>
</cp:coreProperties>
</file>